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4" r:id="rId1"/>
  </p:sldMasterIdLst>
  <p:notesMasterIdLst>
    <p:notesMasterId r:id="rId30"/>
  </p:notesMasterIdLst>
  <p:handoutMasterIdLst>
    <p:handoutMasterId r:id="rId31"/>
  </p:handoutMasterIdLst>
  <p:sldIdLst>
    <p:sldId id="264" r:id="rId2"/>
    <p:sldId id="340" r:id="rId3"/>
    <p:sldId id="337" r:id="rId4"/>
    <p:sldId id="348" r:id="rId5"/>
    <p:sldId id="344" r:id="rId6"/>
    <p:sldId id="342" r:id="rId7"/>
    <p:sldId id="334" r:id="rId8"/>
    <p:sldId id="335" r:id="rId9"/>
    <p:sldId id="346" r:id="rId10"/>
    <p:sldId id="355" r:id="rId11"/>
    <p:sldId id="361" r:id="rId12"/>
    <p:sldId id="362" r:id="rId13"/>
    <p:sldId id="356" r:id="rId14"/>
    <p:sldId id="364" r:id="rId15"/>
    <p:sldId id="365" r:id="rId16"/>
    <p:sldId id="357" r:id="rId17"/>
    <p:sldId id="358" r:id="rId18"/>
    <p:sldId id="359" r:id="rId19"/>
    <p:sldId id="360" r:id="rId20"/>
    <p:sldId id="306" r:id="rId21"/>
    <p:sldId id="327" r:id="rId22"/>
    <p:sldId id="308" r:id="rId23"/>
    <p:sldId id="309" r:id="rId24"/>
    <p:sldId id="349" r:id="rId25"/>
    <p:sldId id="351" r:id="rId26"/>
    <p:sldId id="353" r:id="rId27"/>
    <p:sldId id="354" r:id="rId28"/>
    <p:sldId id="363" r:id="rId2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UrnccacZB8LxSd6vRe78pA==" hashData="aSjuyecgslefE0dP5OXJxLzfBb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6619" autoAdjust="0"/>
  </p:normalViewPr>
  <p:slideViewPr>
    <p:cSldViewPr>
      <p:cViewPr>
        <p:scale>
          <a:sx n="50" d="100"/>
          <a:sy n="50" d="100"/>
        </p:scale>
        <p:origin x="1872" y="240"/>
      </p:cViewPr>
      <p:guideLst>
        <p:guide orient="horz" pos="2160"/>
        <p:guide pos="2880"/>
      </p:guideLst>
    </p:cSldViewPr>
  </p:slideViewPr>
  <p:outlineViewPr>
    <p:cViewPr>
      <p:scale>
        <a:sx n="33" d="100"/>
        <a:sy n="33" d="100"/>
      </p:scale>
      <p:origin x="0" y="14021"/>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001678-64B3-4F7D-9682-8E8ED486EE11}" type="doc">
      <dgm:prSet loTypeId="urn:microsoft.com/office/officeart/2005/8/layout/radial1" loCatId="relationship" qsTypeId="urn:microsoft.com/office/officeart/2005/8/quickstyle/3d3" qsCatId="3D" csTypeId="urn:microsoft.com/office/officeart/2005/8/colors/colorful1" csCatId="colorful" phldr="1"/>
      <dgm:spPr/>
      <dgm:t>
        <a:bodyPr/>
        <a:lstStyle/>
        <a:p>
          <a:endParaRPr lang="en-US"/>
        </a:p>
      </dgm:t>
    </dgm:pt>
    <dgm:pt modelId="{0C7CDE57-ADC1-44A3-9A04-B9C57CB8D6C3}">
      <dgm:prSet phldrT="[Text]"/>
      <dgm:spPr/>
      <dgm:t>
        <a:bodyPr/>
        <a:lstStyle/>
        <a:p>
          <a:pPr rtl="1"/>
          <a:r>
            <a:rPr lang="ar-SA" b="1" i="0" dirty="0">
              <a:effectLst>
                <a:outerShdw blurRad="38100" dist="38100" dir="2700000" algn="tl">
                  <a:srgbClr val="000000">
                    <a:alpha val="43137"/>
                  </a:srgbClr>
                </a:outerShdw>
              </a:effectLst>
              <a:cs typeface="PT Bold Heading"/>
            </a:rPr>
            <a:t>مكونات نظام المعلومات</a:t>
          </a:r>
          <a:endParaRPr lang="en-US" b="1" i="0" dirty="0">
            <a:effectLst>
              <a:outerShdw blurRad="38100" dist="38100" dir="2700000" algn="tl">
                <a:srgbClr val="000000">
                  <a:alpha val="43137"/>
                </a:srgbClr>
              </a:outerShdw>
            </a:effectLst>
          </a:endParaRPr>
        </a:p>
      </dgm:t>
    </dgm:pt>
    <dgm:pt modelId="{66AA1F29-223A-476D-B33C-34C59992AE7C}" type="parTrans" cxnId="{79A10720-5EDC-4ED6-AEEC-743CE37FA7E3}">
      <dgm:prSet/>
      <dgm:spPr/>
      <dgm:t>
        <a:bodyPr/>
        <a:lstStyle/>
        <a:p>
          <a:endParaRPr lang="en-US"/>
        </a:p>
      </dgm:t>
    </dgm:pt>
    <dgm:pt modelId="{CB78444F-309A-4319-ACEF-656C449FF525}" type="sibTrans" cxnId="{79A10720-5EDC-4ED6-AEEC-743CE37FA7E3}">
      <dgm:prSet/>
      <dgm:spPr/>
      <dgm:t>
        <a:bodyPr/>
        <a:lstStyle/>
        <a:p>
          <a:endParaRPr lang="en-US"/>
        </a:p>
      </dgm:t>
    </dgm:pt>
    <dgm:pt modelId="{5C5B71F2-B4EC-4293-892D-29ED2CC4C980}">
      <dgm:prSet phldrT="[Text]"/>
      <dgm:spPr/>
      <dgm:t>
        <a:bodyPr/>
        <a:lstStyle/>
        <a:p>
          <a:r>
            <a:rPr lang="ar-SA" b="1" i="0" dirty="0">
              <a:effectLst>
                <a:outerShdw blurRad="38100" dist="38100" dir="2700000" algn="tl">
                  <a:srgbClr val="000000">
                    <a:alpha val="43137"/>
                  </a:srgbClr>
                </a:outerShdw>
              </a:effectLst>
              <a:cs typeface="PT Bold Heading"/>
            </a:rPr>
            <a:t>العتاد </a:t>
          </a:r>
          <a:endParaRPr lang="en-US" b="1" i="0" dirty="0">
            <a:effectLst>
              <a:outerShdw blurRad="38100" dist="38100" dir="2700000" algn="tl">
                <a:srgbClr val="000000">
                  <a:alpha val="43137"/>
                </a:srgbClr>
              </a:outerShdw>
            </a:effectLst>
            <a:cs typeface="PT Bold Heading"/>
          </a:endParaRPr>
        </a:p>
      </dgm:t>
    </dgm:pt>
    <dgm:pt modelId="{EC9AEC63-E25A-4EF1-A9E4-DFE1CCCD54F9}" type="parTrans" cxnId="{09A81DDB-B9F5-45FE-B626-D7A9E0E4F855}">
      <dgm:prSet/>
      <dgm:spPr/>
      <dgm:t>
        <a:bodyPr/>
        <a:lstStyle/>
        <a:p>
          <a:endParaRPr lang="en-US" dirty="0"/>
        </a:p>
      </dgm:t>
    </dgm:pt>
    <dgm:pt modelId="{C6824415-895E-453B-AE21-FF1B9E66855E}" type="sibTrans" cxnId="{09A81DDB-B9F5-45FE-B626-D7A9E0E4F855}">
      <dgm:prSet/>
      <dgm:spPr/>
      <dgm:t>
        <a:bodyPr/>
        <a:lstStyle/>
        <a:p>
          <a:endParaRPr lang="en-US"/>
        </a:p>
      </dgm:t>
    </dgm:pt>
    <dgm:pt modelId="{6E8FCCBD-052B-4B2F-BD62-4B373A5E7AAC}">
      <dgm:prSet phldrT="[Text]"/>
      <dgm:spPr/>
      <dgm:t>
        <a:bodyPr/>
        <a:lstStyle/>
        <a:p>
          <a:r>
            <a:rPr lang="ar-SA" b="1" i="0" dirty="0">
              <a:effectLst>
                <a:outerShdw blurRad="38100" dist="38100" dir="2700000" algn="tl">
                  <a:srgbClr val="000000">
                    <a:alpha val="43137"/>
                  </a:srgbClr>
                </a:outerShdw>
              </a:effectLst>
              <a:cs typeface="PT Bold Heading"/>
            </a:rPr>
            <a:t>الشبكات </a:t>
          </a:r>
          <a:endParaRPr lang="en-US" b="1" i="0" dirty="0">
            <a:effectLst>
              <a:outerShdw blurRad="38100" dist="38100" dir="2700000" algn="tl">
                <a:srgbClr val="000000">
                  <a:alpha val="43137"/>
                </a:srgbClr>
              </a:outerShdw>
            </a:effectLst>
            <a:cs typeface="PT Bold Heading"/>
          </a:endParaRPr>
        </a:p>
      </dgm:t>
    </dgm:pt>
    <dgm:pt modelId="{07910DB6-A496-46C8-A358-2EADEBB0F7B1}" type="parTrans" cxnId="{B2B3CAC9-A475-4ECC-9767-551B01B7A9B7}">
      <dgm:prSet/>
      <dgm:spPr/>
      <dgm:t>
        <a:bodyPr/>
        <a:lstStyle/>
        <a:p>
          <a:endParaRPr lang="en-US" dirty="0"/>
        </a:p>
      </dgm:t>
    </dgm:pt>
    <dgm:pt modelId="{30090540-2E74-479A-8381-D7EF5DC41DA8}" type="sibTrans" cxnId="{B2B3CAC9-A475-4ECC-9767-551B01B7A9B7}">
      <dgm:prSet/>
      <dgm:spPr/>
      <dgm:t>
        <a:bodyPr/>
        <a:lstStyle/>
        <a:p>
          <a:endParaRPr lang="en-US"/>
        </a:p>
      </dgm:t>
    </dgm:pt>
    <dgm:pt modelId="{69767E64-EF7F-40FF-BC1C-0834FB7CD98E}">
      <dgm:prSet phldrT="[Text]"/>
      <dgm:spPr/>
      <dgm:t>
        <a:bodyPr/>
        <a:lstStyle/>
        <a:p>
          <a:r>
            <a:rPr lang="ar-SA" b="1" i="0" dirty="0">
              <a:effectLst>
                <a:outerShdw blurRad="38100" dist="38100" dir="2700000" algn="tl">
                  <a:srgbClr val="000000">
                    <a:alpha val="43137"/>
                  </a:srgbClr>
                </a:outerShdw>
              </a:effectLst>
              <a:cs typeface="PT Bold Heading"/>
            </a:rPr>
            <a:t>البيانات </a:t>
          </a:r>
          <a:endParaRPr lang="en-US" b="1" i="0" dirty="0">
            <a:effectLst>
              <a:outerShdw blurRad="38100" dist="38100" dir="2700000" algn="tl">
                <a:srgbClr val="000000">
                  <a:alpha val="43137"/>
                </a:srgbClr>
              </a:outerShdw>
            </a:effectLst>
            <a:cs typeface="PT Bold Heading"/>
          </a:endParaRPr>
        </a:p>
      </dgm:t>
    </dgm:pt>
    <dgm:pt modelId="{111C2F27-ECD7-4850-9B22-A59C15732335}" type="parTrans" cxnId="{03A82083-EEAA-4ADF-A7EF-EED55BF3AA69}">
      <dgm:prSet/>
      <dgm:spPr/>
      <dgm:t>
        <a:bodyPr/>
        <a:lstStyle/>
        <a:p>
          <a:endParaRPr lang="en-US" dirty="0"/>
        </a:p>
      </dgm:t>
    </dgm:pt>
    <dgm:pt modelId="{9DF9BACD-A02A-4FC6-BD86-F29A07C8CA94}" type="sibTrans" cxnId="{03A82083-EEAA-4ADF-A7EF-EED55BF3AA69}">
      <dgm:prSet/>
      <dgm:spPr/>
      <dgm:t>
        <a:bodyPr/>
        <a:lstStyle/>
        <a:p>
          <a:endParaRPr lang="en-US"/>
        </a:p>
      </dgm:t>
    </dgm:pt>
    <dgm:pt modelId="{2E026EC9-46BB-470E-890E-A17E80B613FB}">
      <dgm:prSet phldrT="[Text]"/>
      <dgm:spPr/>
      <dgm:t>
        <a:bodyPr/>
        <a:lstStyle/>
        <a:p>
          <a:r>
            <a:rPr lang="ar-SA" b="1" i="0" dirty="0">
              <a:effectLst>
                <a:outerShdw blurRad="38100" dist="38100" dir="2700000" algn="tl">
                  <a:srgbClr val="000000">
                    <a:alpha val="43137"/>
                  </a:srgbClr>
                </a:outerShdw>
              </a:effectLst>
              <a:cs typeface="PT Bold Heading"/>
            </a:rPr>
            <a:t>الاجراءات </a:t>
          </a:r>
          <a:endParaRPr lang="en-US" b="1" i="0" dirty="0">
            <a:effectLst>
              <a:outerShdw blurRad="38100" dist="38100" dir="2700000" algn="tl">
                <a:srgbClr val="000000">
                  <a:alpha val="43137"/>
                </a:srgbClr>
              </a:outerShdw>
            </a:effectLst>
            <a:cs typeface="PT Bold Heading"/>
          </a:endParaRPr>
        </a:p>
      </dgm:t>
    </dgm:pt>
    <dgm:pt modelId="{DB44D40C-653C-4D1E-9D2A-FA2844E04C3E}" type="parTrans" cxnId="{0381C875-E432-430E-ADCF-2128CECC729E}">
      <dgm:prSet/>
      <dgm:spPr/>
      <dgm:t>
        <a:bodyPr/>
        <a:lstStyle/>
        <a:p>
          <a:endParaRPr lang="en-US" dirty="0"/>
        </a:p>
      </dgm:t>
    </dgm:pt>
    <dgm:pt modelId="{E6BF3F17-8D03-4C3D-90C7-9D0F1A163B2B}" type="sibTrans" cxnId="{0381C875-E432-430E-ADCF-2128CECC729E}">
      <dgm:prSet/>
      <dgm:spPr/>
      <dgm:t>
        <a:bodyPr/>
        <a:lstStyle/>
        <a:p>
          <a:endParaRPr lang="en-US"/>
        </a:p>
      </dgm:t>
    </dgm:pt>
    <dgm:pt modelId="{7539DF9C-A4E2-4DD7-B64C-54FAFF337974}">
      <dgm:prSet phldrT="[Text]"/>
      <dgm:spPr/>
      <dgm:t>
        <a:bodyPr/>
        <a:lstStyle/>
        <a:p>
          <a:r>
            <a:rPr lang="ar-SA" b="1" i="0" dirty="0">
              <a:effectLst>
                <a:outerShdw blurRad="38100" dist="38100" dir="2700000" algn="tl">
                  <a:srgbClr val="000000">
                    <a:alpha val="43137"/>
                  </a:srgbClr>
                </a:outerShdw>
              </a:effectLst>
              <a:cs typeface="PT Bold Heading"/>
            </a:rPr>
            <a:t>البرمجيات</a:t>
          </a:r>
          <a:endParaRPr lang="en-US" b="1" i="0" dirty="0">
            <a:effectLst>
              <a:outerShdw blurRad="38100" dist="38100" dir="2700000" algn="tl">
                <a:srgbClr val="000000">
                  <a:alpha val="43137"/>
                </a:srgbClr>
              </a:outerShdw>
            </a:effectLst>
            <a:cs typeface="PT Bold Heading"/>
          </a:endParaRPr>
        </a:p>
      </dgm:t>
    </dgm:pt>
    <dgm:pt modelId="{4AC1E82C-8309-49C5-B44C-8DC41667B3E2}" type="parTrans" cxnId="{17B4777C-E30C-48B7-9CEE-51B83EB5EABD}">
      <dgm:prSet/>
      <dgm:spPr/>
      <dgm:t>
        <a:bodyPr/>
        <a:lstStyle/>
        <a:p>
          <a:endParaRPr lang="en-US" dirty="0"/>
        </a:p>
      </dgm:t>
    </dgm:pt>
    <dgm:pt modelId="{53B73E7F-6A62-44BA-96A3-3FFB10E48F08}" type="sibTrans" cxnId="{17B4777C-E30C-48B7-9CEE-51B83EB5EABD}">
      <dgm:prSet/>
      <dgm:spPr/>
      <dgm:t>
        <a:bodyPr/>
        <a:lstStyle/>
        <a:p>
          <a:endParaRPr lang="en-US"/>
        </a:p>
      </dgm:t>
    </dgm:pt>
    <dgm:pt modelId="{DEB7CA2F-CD34-4DDD-B17E-70672AB43E9D}">
      <dgm:prSet phldrT="[Text]"/>
      <dgm:spPr/>
      <dgm:t>
        <a:bodyPr/>
        <a:lstStyle/>
        <a:p>
          <a:r>
            <a:rPr lang="ar-SA" b="1" i="0" dirty="0">
              <a:effectLst>
                <a:outerShdw blurRad="38100" dist="38100" dir="2700000" algn="tl">
                  <a:srgbClr val="000000">
                    <a:alpha val="43137"/>
                  </a:srgbClr>
                </a:outerShdw>
              </a:effectLst>
              <a:cs typeface="PT Bold Heading"/>
            </a:rPr>
            <a:t>المستخدمين </a:t>
          </a:r>
          <a:endParaRPr lang="en-US" b="1" i="0" dirty="0">
            <a:effectLst>
              <a:outerShdw blurRad="38100" dist="38100" dir="2700000" algn="tl">
                <a:srgbClr val="000000">
                  <a:alpha val="43137"/>
                </a:srgbClr>
              </a:outerShdw>
            </a:effectLst>
            <a:cs typeface="PT Bold Heading"/>
          </a:endParaRPr>
        </a:p>
      </dgm:t>
    </dgm:pt>
    <dgm:pt modelId="{DFA29C4F-E5D2-4243-8B5D-003093B52AEA}" type="parTrans" cxnId="{8FFCACD9-38C9-41BD-BD90-EB8165B6AF55}">
      <dgm:prSet/>
      <dgm:spPr/>
      <dgm:t>
        <a:bodyPr/>
        <a:lstStyle/>
        <a:p>
          <a:endParaRPr lang="en-US" dirty="0"/>
        </a:p>
      </dgm:t>
    </dgm:pt>
    <dgm:pt modelId="{D399995A-A257-4BB1-831F-9D47B6FB37E2}" type="sibTrans" cxnId="{8FFCACD9-38C9-41BD-BD90-EB8165B6AF55}">
      <dgm:prSet/>
      <dgm:spPr/>
      <dgm:t>
        <a:bodyPr/>
        <a:lstStyle/>
        <a:p>
          <a:endParaRPr lang="en-US"/>
        </a:p>
      </dgm:t>
    </dgm:pt>
    <dgm:pt modelId="{41DD786B-47F1-4207-B7D3-66A0CECBBAD6}" type="pres">
      <dgm:prSet presAssocID="{F5001678-64B3-4F7D-9682-8E8ED486EE11}" presName="cycle" presStyleCnt="0">
        <dgm:presLayoutVars>
          <dgm:chMax val="1"/>
          <dgm:dir/>
          <dgm:animLvl val="ctr"/>
          <dgm:resizeHandles val="exact"/>
        </dgm:presLayoutVars>
      </dgm:prSet>
      <dgm:spPr/>
    </dgm:pt>
    <dgm:pt modelId="{2D167448-641F-4DD4-9610-9EBA7A554E07}" type="pres">
      <dgm:prSet presAssocID="{0C7CDE57-ADC1-44A3-9A04-B9C57CB8D6C3}" presName="centerShape" presStyleLbl="node0" presStyleIdx="0" presStyleCnt="1"/>
      <dgm:spPr/>
    </dgm:pt>
    <dgm:pt modelId="{09880696-A1B9-4152-83B7-0156B5BA425B}" type="pres">
      <dgm:prSet presAssocID="{EC9AEC63-E25A-4EF1-A9E4-DFE1CCCD54F9}" presName="Name9" presStyleLbl="parChTrans1D2" presStyleIdx="0" presStyleCnt="6"/>
      <dgm:spPr/>
    </dgm:pt>
    <dgm:pt modelId="{61C1E295-554A-4649-8CEF-DDE035B085B2}" type="pres">
      <dgm:prSet presAssocID="{EC9AEC63-E25A-4EF1-A9E4-DFE1CCCD54F9}" presName="connTx" presStyleLbl="parChTrans1D2" presStyleIdx="0" presStyleCnt="6"/>
      <dgm:spPr/>
    </dgm:pt>
    <dgm:pt modelId="{6984995F-8BC3-4ABE-AFA9-AB37C8DDE9E9}" type="pres">
      <dgm:prSet presAssocID="{5C5B71F2-B4EC-4293-892D-29ED2CC4C980}" presName="node" presStyleLbl="node1" presStyleIdx="0" presStyleCnt="6">
        <dgm:presLayoutVars>
          <dgm:bulletEnabled val="1"/>
        </dgm:presLayoutVars>
      </dgm:prSet>
      <dgm:spPr/>
    </dgm:pt>
    <dgm:pt modelId="{099DBBFA-03C2-408C-9022-F991642CC842}" type="pres">
      <dgm:prSet presAssocID="{4AC1E82C-8309-49C5-B44C-8DC41667B3E2}" presName="Name9" presStyleLbl="parChTrans1D2" presStyleIdx="1" presStyleCnt="6"/>
      <dgm:spPr/>
    </dgm:pt>
    <dgm:pt modelId="{AD176172-CB37-4B64-90EB-7D75DEF020C8}" type="pres">
      <dgm:prSet presAssocID="{4AC1E82C-8309-49C5-B44C-8DC41667B3E2}" presName="connTx" presStyleLbl="parChTrans1D2" presStyleIdx="1" presStyleCnt="6"/>
      <dgm:spPr/>
    </dgm:pt>
    <dgm:pt modelId="{7FE18B39-6E52-48A7-9A65-436F142780F4}" type="pres">
      <dgm:prSet presAssocID="{7539DF9C-A4E2-4DD7-B64C-54FAFF337974}" presName="node" presStyleLbl="node1" presStyleIdx="1" presStyleCnt="6">
        <dgm:presLayoutVars>
          <dgm:bulletEnabled val="1"/>
        </dgm:presLayoutVars>
      </dgm:prSet>
      <dgm:spPr/>
    </dgm:pt>
    <dgm:pt modelId="{BC68BB66-E0E1-47C4-A84D-69176F1072B6}" type="pres">
      <dgm:prSet presAssocID="{07910DB6-A496-46C8-A358-2EADEBB0F7B1}" presName="Name9" presStyleLbl="parChTrans1D2" presStyleIdx="2" presStyleCnt="6"/>
      <dgm:spPr/>
    </dgm:pt>
    <dgm:pt modelId="{DD2ADE95-0A54-4EE1-BD14-DC8C04306FFD}" type="pres">
      <dgm:prSet presAssocID="{07910DB6-A496-46C8-A358-2EADEBB0F7B1}" presName="connTx" presStyleLbl="parChTrans1D2" presStyleIdx="2" presStyleCnt="6"/>
      <dgm:spPr/>
    </dgm:pt>
    <dgm:pt modelId="{5F0BA06D-A764-4D17-A36D-86788FB82656}" type="pres">
      <dgm:prSet presAssocID="{6E8FCCBD-052B-4B2F-BD62-4B373A5E7AAC}" presName="node" presStyleLbl="node1" presStyleIdx="2" presStyleCnt="6">
        <dgm:presLayoutVars>
          <dgm:bulletEnabled val="1"/>
        </dgm:presLayoutVars>
      </dgm:prSet>
      <dgm:spPr/>
    </dgm:pt>
    <dgm:pt modelId="{75E5EB2A-A89D-4C27-A656-832CD0106C32}" type="pres">
      <dgm:prSet presAssocID="{111C2F27-ECD7-4850-9B22-A59C15732335}" presName="Name9" presStyleLbl="parChTrans1D2" presStyleIdx="3" presStyleCnt="6"/>
      <dgm:spPr/>
    </dgm:pt>
    <dgm:pt modelId="{8564BAB2-99EC-4B2E-975A-BCCCEF67B5B0}" type="pres">
      <dgm:prSet presAssocID="{111C2F27-ECD7-4850-9B22-A59C15732335}" presName="connTx" presStyleLbl="parChTrans1D2" presStyleIdx="3" presStyleCnt="6"/>
      <dgm:spPr/>
    </dgm:pt>
    <dgm:pt modelId="{D2DFF59E-5D13-4DB7-845A-24785E423E00}" type="pres">
      <dgm:prSet presAssocID="{69767E64-EF7F-40FF-BC1C-0834FB7CD98E}" presName="node" presStyleLbl="node1" presStyleIdx="3" presStyleCnt="6">
        <dgm:presLayoutVars>
          <dgm:bulletEnabled val="1"/>
        </dgm:presLayoutVars>
      </dgm:prSet>
      <dgm:spPr/>
    </dgm:pt>
    <dgm:pt modelId="{2AEA177E-6121-40FE-8665-B3457E4A52A0}" type="pres">
      <dgm:prSet presAssocID="{DB44D40C-653C-4D1E-9D2A-FA2844E04C3E}" presName="Name9" presStyleLbl="parChTrans1D2" presStyleIdx="4" presStyleCnt="6"/>
      <dgm:spPr/>
    </dgm:pt>
    <dgm:pt modelId="{12971D96-3D31-487F-B4AF-21D1E1FCE2DF}" type="pres">
      <dgm:prSet presAssocID="{DB44D40C-653C-4D1E-9D2A-FA2844E04C3E}" presName="connTx" presStyleLbl="parChTrans1D2" presStyleIdx="4" presStyleCnt="6"/>
      <dgm:spPr/>
    </dgm:pt>
    <dgm:pt modelId="{45A4BE10-0127-429B-8BD5-D07B08EF4971}" type="pres">
      <dgm:prSet presAssocID="{2E026EC9-46BB-470E-890E-A17E80B613FB}" presName="node" presStyleLbl="node1" presStyleIdx="4" presStyleCnt="6">
        <dgm:presLayoutVars>
          <dgm:bulletEnabled val="1"/>
        </dgm:presLayoutVars>
      </dgm:prSet>
      <dgm:spPr/>
    </dgm:pt>
    <dgm:pt modelId="{33226231-EA5D-432D-A825-F0CC2BF187D7}" type="pres">
      <dgm:prSet presAssocID="{DFA29C4F-E5D2-4243-8B5D-003093B52AEA}" presName="Name9" presStyleLbl="parChTrans1D2" presStyleIdx="5" presStyleCnt="6"/>
      <dgm:spPr/>
    </dgm:pt>
    <dgm:pt modelId="{1FA7FF1D-2002-4E9C-9CD5-28147CE1EC24}" type="pres">
      <dgm:prSet presAssocID="{DFA29C4F-E5D2-4243-8B5D-003093B52AEA}" presName="connTx" presStyleLbl="parChTrans1D2" presStyleIdx="5" presStyleCnt="6"/>
      <dgm:spPr/>
    </dgm:pt>
    <dgm:pt modelId="{A028DAF6-52D0-4060-8974-F0863E7B2EE8}" type="pres">
      <dgm:prSet presAssocID="{DEB7CA2F-CD34-4DDD-B17E-70672AB43E9D}" presName="node" presStyleLbl="node1" presStyleIdx="5" presStyleCnt="6">
        <dgm:presLayoutVars>
          <dgm:bulletEnabled val="1"/>
        </dgm:presLayoutVars>
      </dgm:prSet>
      <dgm:spPr/>
    </dgm:pt>
  </dgm:ptLst>
  <dgm:cxnLst>
    <dgm:cxn modelId="{BD1F8C10-0514-4307-8608-63140EF43CCF}" type="presOf" srcId="{EC9AEC63-E25A-4EF1-A9E4-DFE1CCCD54F9}" destId="{61C1E295-554A-4649-8CEF-DDE035B085B2}" srcOrd="1" destOrd="0" presId="urn:microsoft.com/office/officeart/2005/8/layout/radial1"/>
    <dgm:cxn modelId="{EBAA4C19-279B-46D1-A665-2357F5FF2B28}" type="presOf" srcId="{4AC1E82C-8309-49C5-B44C-8DC41667B3E2}" destId="{AD176172-CB37-4B64-90EB-7D75DEF020C8}" srcOrd="1" destOrd="0" presId="urn:microsoft.com/office/officeart/2005/8/layout/radial1"/>
    <dgm:cxn modelId="{71ECB419-6370-445D-91A1-6E9CE4CEF905}" type="presOf" srcId="{5C5B71F2-B4EC-4293-892D-29ED2CC4C980}" destId="{6984995F-8BC3-4ABE-AFA9-AB37C8DDE9E9}" srcOrd="0" destOrd="0" presId="urn:microsoft.com/office/officeart/2005/8/layout/radial1"/>
    <dgm:cxn modelId="{79A10720-5EDC-4ED6-AEEC-743CE37FA7E3}" srcId="{F5001678-64B3-4F7D-9682-8E8ED486EE11}" destId="{0C7CDE57-ADC1-44A3-9A04-B9C57CB8D6C3}" srcOrd="0" destOrd="0" parTransId="{66AA1F29-223A-476D-B33C-34C59992AE7C}" sibTransId="{CB78444F-309A-4319-ACEF-656C449FF525}"/>
    <dgm:cxn modelId="{1CE4C822-EB76-4044-B44F-E5965744258F}" type="presOf" srcId="{2E026EC9-46BB-470E-890E-A17E80B613FB}" destId="{45A4BE10-0127-429B-8BD5-D07B08EF4971}" srcOrd="0" destOrd="0" presId="urn:microsoft.com/office/officeart/2005/8/layout/radial1"/>
    <dgm:cxn modelId="{7346C623-B400-4004-A6D0-A24351A2B4AE}" type="presOf" srcId="{111C2F27-ECD7-4850-9B22-A59C15732335}" destId="{75E5EB2A-A89D-4C27-A656-832CD0106C32}" srcOrd="0" destOrd="0" presId="urn:microsoft.com/office/officeart/2005/8/layout/radial1"/>
    <dgm:cxn modelId="{78881F24-5B69-4125-B7E3-4F4C3433A5F5}" type="presOf" srcId="{DFA29C4F-E5D2-4243-8B5D-003093B52AEA}" destId="{33226231-EA5D-432D-A825-F0CC2BF187D7}" srcOrd="0" destOrd="0" presId="urn:microsoft.com/office/officeart/2005/8/layout/radial1"/>
    <dgm:cxn modelId="{8151E62B-3648-4F67-971E-8334E87EAFA4}" type="presOf" srcId="{F5001678-64B3-4F7D-9682-8E8ED486EE11}" destId="{41DD786B-47F1-4207-B7D3-66A0CECBBAD6}" srcOrd="0" destOrd="0" presId="urn:microsoft.com/office/officeart/2005/8/layout/radial1"/>
    <dgm:cxn modelId="{C6B9D82E-A398-45AD-9891-06587FC01150}" type="presOf" srcId="{6E8FCCBD-052B-4B2F-BD62-4B373A5E7AAC}" destId="{5F0BA06D-A764-4D17-A36D-86788FB82656}" srcOrd="0" destOrd="0" presId="urn:microsoft.com/office/officeart/2005/8/layout/radial1"/>
    <dgm:cxn modelId="{7DB0BE38-B557-4B2A-8E9A-13211E63C9EE}" type="presOf" srcId="{DB44D40C-653C-4D1E-9D2A-FA2844E04C3E}" destId="{12971D96-3D31-487F-B4AF-21D1E1FCE2DF}" srcOrd="1" destOrd="0" presId="urn:microsoft.com/office/officeart/2005/8/layout/radial1"/>
    <dgm:cxn modelId="{3AD19D5D-BAB7-41E4-9552-1B9DE34D15EB}" type="presOf" srcId="{07910DB6-A496-46C8-A358-2EADEBB0F7B1}" destId="{BC68BB66-E0E1-47C4-A84D-69176F1072B6}" srcOrd="0" destOrd="0" presId="urn:microsoft.com/office/officeart/2005/8/layout/radial1"/>
    <dgm:cxn modelId="{7560445E-17EA-4DD9-BEC1-47187FBBBCAC}" type="presOf" srcId="{7539DF9C-A4E2-4DD7-B64C-54FAFF337974}" destId="{7FE18B39-6E52-48A7-9A65-436F142780F4}" srcOrd="0" destOrd="0" presId="urn:microsoft.com/office/officeart/2005/8/layout/radial1"/>
    <dgm:cxn modelId="{AB305F6A-EB14-4E57-9ECE-5160EFE0194C}" type="presOf" srcId="{DB44D40C-653C-4D1E-9D2A-FA2844E04C3E}" destId="{2AEA177E-6121-40FE-8665-B3457E4A52A0}" srcOrd="0" destOrd="0" presId="urn:microsoft.com/office/officeart/2005/8/layout/radial1"/>
    <dgm:cxn modelId="{FBC41D6C-222B-4A56-8B29-DA2FDE4BEBF4}" type="presOf" srcId="{DFA29C4F-E5D2-4243-8B5D-003093B52AEA}" destId="{1FA7FF1D-2002-4E9C-9CD5-28147CE1EC24}" srcOrd="1" destOrd="0" presId="urn:microsoft.com/office/officeart/2005/8/layout/radial1"/>
    <dgm:cxn modelId="{0381C875-E432-430E-ADCF-2128CECC729E}" srcId="{0C7CDE57-ADC1-44A3-9A04-B9C57CB8D6C3}" destId="{2E026EC9-46BB-470E-890E-A17E80B613FB}" srcOrd="4" destOrd="0" parTransId="{DB44D40C-653C-4D1E-9D2A-FA2844E04C3E}" sibTransId="{E6BF3F17-8D03-4C3D-90C7-9D0F1A163B2B}"/>
    <dgm:cxn modelId="{17B4777C-E30C-48B7-9CEE-51B83EB5EABD}" srcId="{0C7CDE57-ADC1-44A3-9A04-B9C57CB8D6C3}" destId="{7539DF9C-A4E2-4DD7-B64C-54FAFF337974}" srcOrd="1" destOrd="0" parTransId="{4AC1E82C-8309-49C5-B44C-8DC41667B3E2}" sibTransId="{53B73E7F-6A62-44BA-96A3-3FFB10E48F08}"/>
    <dgm:cxn modelId="{03A82083-EEAA-4ADF-A7EF-EED55BF3AA69}" srcId="{0C7CDE57-ADC1-44A3-9A04-B9C57CB8D6C3}" destId="{69767E64-EF7F-40FF-BC1C-0834FB7CD98E}" srcOrd="3" destOrd="0" parTransId="{111C2F27-ECD7-4850-9B22-A59C15732335}" sibTransId="{9DF9BACD-A02A-4FC6-BD86-F29A07C8CA94}"/>
    <dgm:cxn modelId="{DE6FA58D-2879-422C-8211-DEBC51EFC0E4}" type="presOf" srcId="{EC9AEC63-E25A-4EF1-A9E4-DFE1CCCD54F9}" destId="{09880696-A1B9-4152-83B7-0156B5BA425B}" srcOrd="0" destOrd="0" presId="urn:microsoft.com/office/officeart/2005/8/layout/radial1"/>
    <dgm:cxn modelId="{BACC6694-3371-475A-8D0A-9CDD125CA253}" type="presOf" srcId="{111C2F27-ECD7-4850-9B22-A59C15732335}" destId="{8564BAB2-99EC-4B2E-975A-BCCCEF67B5B0}" srcOrd="1" destOrd="0" presId="urn:microsoft.com/office/officeart/2005/8/layout/radial1"/>
    <dgm:cxn modelId="{52D401AC-BC2A-4060-A68A-51B8E1BF3348}" type="presOf" srcId="{69767E64-EF7F-40FF-BC1C-0834FB7CD98E}" destId="{D2DFF59E-5D13-4DB7-845A-24785E423E00}" srcOrd="0" destOrd="0" presId="urn:microsoft.com/office/officeart/2005/8/layout/radial1"/>
    <dgm:cxn modelId="{D8458FC0-2E15-43A8-BD02-F46D4B09C67A}" type="presOf" srcId="{0C7CDE57-ADC1-44A3-9A04-B9C57CB8D6C3}" destId="{2D167448-641F-4DD4-9610-9EBA7A554E07}" srcOrd="0" destOrd="0" presId="urn:microsoft.com/office/officeart/2005/8/layout/radial1"/>
    <dgm:cxn modelId="{C6CAEEC8-6C2B-4113-B54D-2347702E5313}" type="presOf" srcId="{4AC1E82C-8309-49C5-B44C-8DC41667B3E2}" destId="{099DBBFA-03C2-408C-9022-F991642CC842}" srcOrd="0" destOrd="0" presId="urn:microsoft.com/office/officeart/2005/8/layout/radial1"/>
    <dgm:cxn modelId="{B2B3CAC9-A475-4ECC-9767-551B01B7A9B7}" srcId="{0C7CDE57-ADC1-44A3-9A04-B9C57CB8D6C3}" destId="{6E8FCCBD-052B-4B2F-BD62-4B373A5E7AAC}" srcOrd="2" destOrd="0" parTransId="{07910DB6-A496-46C8-A358-2EADEBB0F7B1}" sibTransId="{30090540-2E74-479A-8381-D7EF5DC41DA8}"/>
    <dgm:cxn modelId="{EFFB36CF-7E65-47AE-93FE-3148722FBB85}" type="presOf" srcId="{DEB7CA2F-CD34-4DDD-B17E-70672AB43E9D}" destId="{A028DAF6-52D0-4060-8974-F0863E7B2EE8}" srcOrd="0" destOrd="0" presId="urn:microsoft.com/office/officeart/2005/8/layout/radial1"/>
    <dgm:cxn modelId="{8FFCACD9-38C9-41BD-BD90-EB8165B6AF55}" srcId="{0C7CDE57-ADC1-44A3-9A04-B9C57CB8D6C3}" destId="{DEB7CA2F-CD34-4DDD-B17E-70672AB43E9D}" srcOrd="5" destOrd="0" parTransId="{DFA29C4F-E5D2-4243-8B5D-003093B52AEA}" sibTransId="{D399995A-A257-4BB1-831F-9D47B6FB37E2}"/>
    <dgm:cxn modelId="{09A81DDB-B9F5-45FE-B626-D7A9E0E4F855}" srcId="{0C7CDE57-ADC1-44A3-9A04-B9C57CB8D6C3}" destId="{5C5B71F2-B4EC-4293-892D-29ED2CC4C980}" srcOrd="0" destOrd="0" parTransId="{EC9AEC63-E25A-4EF1-A9E4-DFE1CCCD54F9}" sibTransId="{C6824415-895E-453B-AE21-FF1B9E66855E}"/>
    <dgm:cxn modelId="{CD943EEA-5FEE-4811-9FE0-370EBCA1C636}" type="presOf" srcId="{07910DB6-A496-46C8-A358-2EADEBB0F7B1}" destId="{DD2ADE95-0A54-4EE1-BD14-DC8C04306FFD}" srcOrd="1" destOrd="0" presId="urn:microsoft.com/office/officeart/2005/8/layout/radial1"/>
    <dgm:cxn modelId="{94EEC295-6558-4676-A496-35E02781EFA6}" type="presParOf" srcId="{41DD786B-47F1-4207-B7D3-66A0CECBBAD6}" destId="{2D167448-641F-4DD4-9610-9EBA7A554E07}" srcOrd="0" destOrd="0" presId="urn:microsoft.com/office/officeart/2005/8/layout/radial1"/>
    <dgm:cxn modelId="{9D617600-3160-42CA-B812-0D216706B6D8}" type="presParOf" srcId="{41DD786B-47F1-4207-B7D3-66A0CECBBAD6}" destId="{09880696-A1B9-4152-83B7-0156B5BA425B}" srcOrd="1" destOrd="0" presId="urn:microsoft.com/office/officeart/2005/8/layout/radial1"/>
    <dgm:cxn modelId="{504C91A4-7CD5-4F92-828A-C1D7F43C476A}" type="presParOf" srcId="{09880696-A1B9-4152-83B7-0156B5BA425B}" destId="{61C1E295-554A-4649-8CEF-DDE035B085B2}" srcOrd="0" destOrd="0" presId="urn:microsoft.com/office/officeart/2005/8/layout/radial1"/>
    <dgm:cxn modelId="{B6072A38-EC9A-462E-A03D-F527AB968B93}" type="presParOf" srcId="{41DD786B-47F1-4207-B7D3-66A0CECBBAD6}" destId="{6984995F-8BC3-4ABE-AFA9-AB37C8DDE9E9}" srcOrd="2" destOrd="0" presId="urn:microsoft.com/office/officeart/2005/8/layout/radial1"/>
    <dgm:cxn modelId="{EC3FEBE7-E7B9-410B-BC3B-073695478A65}" type="presParOf" srcId="{41DD786B-47F1-4207-B7D3-66A0CECBBAD6}" destId="{099DBBFA-03C2-408C-9022-F991642CC842}" srcOrd="3" destOrd="0" presId="urn:microsoft.com/office/officeart/2005/8/layout/radial1"/>
    <dgm:cxn modelId="{69DD8247-4E3B-49E7-B01D-5E639909EF0D}" type="presParOf" srcId="{099DBBFA-03C2-408C-9022-F991642CC842}" destId="{AD176172-CB37-4B64-90EB-7D75DEF020C8}" srcOrd="0" destOrd="0" presId="urn:microsoft.com/office/officeart/2005/8/layout/radial1"/>
    <dgm:cxn modelId="{4BEC79F6-0368-4423-930F-F8525EB63857}" type="presParOf" srcId="{41DD786B-47F1-4207-B7D3-66A0CECBBAD6}" destId="{7FE18B39-6E52-48A7-9A65-436F142780F4}" srcOrd="4" destOrd="0" presId="urn:microsoft.com/office/officeart/2005/8/layout/radial1"/>
    <dgm:cxn modelId="{52ABC198-E5CD-4CBC-8895-6779A2E14210}" type="presParOf" srcId="{41DD786B-47F1-4207-B7D3-66A0CECBBAD6}" destId="{BC68BB66-E0E1-47C4-A84D-69176F1072B6}" srcOrd="5" destOrd="0" presId="urn:microsoft.com/office/officeart/2005/8/layout/radial1"/>
    <dgm:cxn modelId="{1F82FC7F-8D1D-41AA-88D0-8E56FBAD3EF9}" type="presParOf" srcId="{BC68BB66-E0E1-47C4-A84D-69176F1072B6}" destId="{DD2ADE95-0A54-4EE1-BD14-DC8C04306FFD}" srcOrd="0" destOrd="0" presId="urn:microsoft.com/office/officeart/2005/8/layout/radial1"/>
    <dgm:cxn modelId="{716AEBF2-65AB-4C15-B609-5245859CFF4A}" type="presParOf" srcId="{41DD786B-47F1-4207-B7D3-66A0CECBBAD6}" destId="{5F0BA06D-A764-4D17-A36D-86788FB82656}" srcOrd="6" destOrd="0" presId="urn:microsoft.com/office/officeart/2005/8/layout/radial1"/>
    <dgm:cxn modelId="{AAB386E5-23F5-44B2-B009-26973563F6E5}" type="presParOf" srcId="{41DD786B-47F1-4207-B7D3-66A0CECBBAD6}" destId="{75E5EB2A-A89D-4C27-A656-832CD0106C32}" srcOrd="7" destOrd="0" presId="urn:microsoft.com/office/officeart/2005/8/layout/radial1"/>
    <dgm:cxn modelId="{AD810BB4-2574-4DC1-9BFE-3F13A331B0BD}" type="presParOf" srcId="{75E5EB2A-A89D-4C27-A656-832CD0106C32}" destId="{8564BAB2-99EC-4B2E-975A-BCCCEF67B5B0}" srcOrd="0" destOrd="0" presId="urn:microsoft.com/office/officeart/2005/8/layout/radial1"/>
    <dgm:cxn modelId="{9168F63E-251D-42E3-9036-C1ABD4CBEC42}" type="presParOf" srcId="{41DD786B-47F1-4207-B7D3-66A0CECBBAD6}" destId="{D2DFF59E-5D13-4DB7-845A-24785E423E00}" srcOrd="8" destOrd="0" presId="urn:microsoft.com/office/officeart/2005/8/layout/radial1"/>
    <dgm:cxn modelId="{017A9FC1-D509-425E-94ED-F90E749BEABB}" type="presParOf" srcId="{41DD786B-47F1-4207-B7D3-66A0CECBBAD6}" destId="{2AEA177E-6121-40FE-8665-B3457E4A52A0}" srcOrd="9" destOrd="0" presId="urn:microsoft.com/office/officeart/2005/8/layout/radial1"/>
    <dgm:cxn modelId="{E40EEE79-8D4D-409E-98A1-825CBF73404F}" type="presParOf" srcId="{2AEA177E-6121-40FE-8665-B3457E4A52A0}" destId="{12971D96-3D31-487F-B4AF-21D1E1FCE2DF}" srcOrd="0" destOrd="0" presId="urn:microsoft.com/office/officeart/2005/8/layout/radial1"/>
    <dgm:cxn modelId="{FEF3726F-60D5-4698-9D73-FCF5E7D1EC22}" type="presParOf" srcId="{41DD786B-47F1-4207-B7D3-66A0CECBBAD6}" destId="{45A4BE10-0127-429B-8BD5-D07B08EF4971}" srcOrd="10" destOrd="0" presId="urn:microsoft.com/office/officeart/2005/8/layout/radial1"/>
    <dgm:cxn modelId="{9EF6C062-15BF-4645-B138-330C04FEC470}" type="presParOf" srcId="{41DD786B-47F1-4207-B7D3-66A0CECBBAD6}" destId="{33226231-EA5D-432D-A825-F0CC2BF187D7}" srcOrd="11" destOrd="0" presId="urn:microsoft.com/office/officeart/2005/8/layout/radial1"/>
    <dgm:cxn modelId="{430870F2-E7F4-4FE3-9E2C-899E1DDAB249}" type="presParOf" srcId="{33226231-EA5D-432D-A825-F0CC2BF187D7}" destId="{1FA7FF1D-2002-4E9C-9CD5-28147CE1EC24}" srcOrd="0" destOrd="0" presId="urn:microsoft.com/office/officeart/2005/8/layout/radial1"/>
    <dgm:cxn modelId="{33B2399A-B5E6-4D63-B7A8-71192DDE7D01}" type="presParOf" srcId="{41DD786B-47F1-4207-B7D3-66A0CECBBAD6}" destId="{A028DAF6-52D0-4060-8974-F0863E7B2EE8}"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67448-641F-4DD4-9610-9EBA7A554E07}">
      <dsp:nvSpPr>
        <dsp:cNvPr id="0" name=""/>
        <dsp:cNvSpPr/>
      </dsp:nvSpPr>
      <dsp:spPr>
        <a:xfrm>
          <a:off x="3433688" y="1774800"/>
          <a:ext cx="1362223" cy="1362223"/>
        </a:xfrm>
        <a:prstGeom prst="ellipse">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1">
            <a:lnSpc>
              <a:spcPct val="90000"/>
            </a:lnSpc>
            <a:spcBef>
              <a:spcPct val="0"/>
            </a:spcBef>
            <a:spcAft>
              <a:spcPct val="35000"/>
            </a:spcAft>
            <a:buNone/>
          </a:pPr>
          <a:r>
            <a:rPr lang="ar-SA" sz="2200" b="1" i="0" kern="1200" dirty="0">
              <a:effectLst>
                <a:outerShdw blurRad="38100" dist="38100" dir="2700000" algn="tl">
                  <a:srgbClr val="000000">
                    <a:alpha val="43137"/>
                  </a:srgbClr>
                </a:outerShdw>
              </a:effectLst>
              <a:cs typeface="PT Bold Heading"/>
            </a:rPr>
            <a:t>مكونات نظام المعلومات</a:t>
          </a:r>
          <a:endParaRPr lang="en-US" sz="2200" b="1" i="0" kern="1200" dirty="0">
            <a:effectLst>
              <a:outerShdw blurRad="38100" dist="38100" dir="2700000" algn="tl">
                <a:srgbClr val="000000">
                  <a:alpha val="43137"/>
                </a:srgbClr>
              </a:outerShdw>
            </a:effectLst>
          </a:endParaRPr>
        </a:p>
      </dsp:txBody>
      <dsp:txXfrm>
        <a:off x="3633181" y="1974293"/>
        <a:ext cx="963237" cy="963237"/>
      </dsp:txXfrm>
    </dsp:sp>
    <dsp:sp modelId="{09880696-A1B9-4152-83B7-0156B5BA425B}">
      <dsp:nvSpPr>
        <dsp:cNvPr id="0" name=""/>
        <dsp:cNvSpPr/>
      </dsp:nvSpPr>
      <dsp:spPr>
        <a:xfrm rot="16200000">
          <a:off x="3909593" y="1554696"/>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104539" y="1559333"/>
        <a:ext cx="20520" cy="20520"/>
      </dsp:txXfrm>
    </dsp:sp>
    <dsp:sp modelId="{6984995F-8BC3-4ABE-AFA9-AB37C8DDE9E9}">
      <dsp:nvSpPr>
        <dsp:cNvPr id="0" name=""/>
        <dsp:cNvSpPr/>
      </dsp:nvSpPr>
      <dsp:spPr>
        <a:xfrm>
          <a:off x="3433688" y="2163"/>
          <a:ext cx="1362223" cy="1362223"/>
        </a:xfrm>
        <a:prstGeom prst="ellipse">
          <a:avLst/>
        </a:prstGeom>
        <a:solidFill>
          <a:schemeClr val="accent2">
            <a:hueOff val="0"/>
            <a:satOff val="0"/>
            <a:lumOff val="0"/>
            <a:alphaOff val="0"/>
          </a:schemeClr>
        </a:solidFill>
        <a:ln>
          <a:noFill/>
        </a:ln>
        <a:effectLst>
          <a:outerShdw blurRad="57150" dist="38100" dir="5400000" algn="ctr" rotWithShape="0">
            <a:schemeClr val="accent2">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العتاد </a:t>
          </a:r>
          <a:endParaRPr lang="en-US" sz="1700" b="1" i="0" kern="1200" dirty="0">
            <a:effectLst>
              <a:outerShdw blurRad="38100" dist="38100" dir="2700000" algn="tl">
                <a:srgbClr val="000000">
                  <a:alpha val="43137"/>
                </a:srgbClr>
              </a:outerShdw>
            </a:effectLst>
            <a:cs typeface="PT Bold Heading"/>
          </a:endParaRPr>
        </a:p>
      </dsp:txBody>
      <dsp:txXfrm>
        <a:off x="3633181" y="201656"/>
        <a:ext cx="963237" cy="963237"/>
      </dsp:txXfrm>
    </dsp:sp>
    <dsp:sp modelId="{099DBBFA-03C2-408C-9022-F991642CC842}">
      <dsp:nvSpPr>
        <dsp:cNvPr id="0" name=""/>
        <dsp:cNvSpPr/>
      </dsp:nvSpPr>
      <dsp:spPr>
        <a:xfrm rot="19800000">
          <a:off x="4677167" y="1997855"/>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872113" y="2002492"/>
        <a:ext cx="20520" cy="20520"/>
      </dsp:txXfrm>
    </dsp:sp>
    <dsp:sp modelId="{7FE18B39-6E52-48A7-9A65-436F142780F4}">
      <dsp:nvSpPr>
        <dsp:cNvPr id="0" name=""/>
        <dsp:cNvSpPr/>
      </dsp:nvSpPr>
      <dsp:spPr>
        <a:xfrm>
          <a:off x="4968836" y="888481"/>
          <a:ext cx="1362223" cy="1362223"/>
        </a:xfrm>
        <a:prstGeom prst="ellipse">
          <a:avLst/>
        </a:prstGeom>
        <a:solidFill>
          <a:schemeClr val="accent3">
            <a:hueOff val="0"/>
            <a:satOff val="0"/>
            <a:lumOff val="0"/>
            <a:alphaOff val="0"/>
          </a:schemeClr>
        </a:solidFill>
        <a:ln>
          <a:noFill/>
        </a:ln>
        <a:effectLst>
          <a:outerShdw blurRad="57150" dist="38100" dir="5400000" algn="ctr" rotWithShape="0">
            <a:schemeClr val="accent3">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البرمجيات</a:t>
          </a:r>
          <a:endParaRPr lang="en-US" sz="1700" b="1" i="0" kern="1200" dirty="0">
            <a:effectLst>
              <a:outerShdw blurRad="38100" dist="38100" dir="2700000" algn="tl">
                <a:srgbClr val="000000">
                  <a:alpha val="43137"/>
                </a:srgbClr>
              </a:outerShdw>
            </a:effectLst>
            <a:cs typeface="PT Bold Heading"/>
          </a:endParaRPr>
        </a:p>
      </dsp:txBody>
      <dsp:txXfrm>
        <a:off x="5168329" y="1087974"/>
        <a:ext cx="963237" cy="963237"/>
      </dsp:txXfrm>
    </dsp:sp>
    <dsp:sp modelId="{BC68BB66-E0E1-47C4-A84D-69176F1072B6}">
      <dsp:nvSpPr>
        <dsp:cNvPr id="0" name=""/>
        <dsp:cNvSpPr/>
      </dsp:nvSpPr>
      <dsp:spPr>
        <a:xfrm rot="1800000">
          <a:off x="4677167" y="2884173"/>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872113" y="2888810"/>
        <a:ext cx="20520" cy="20520"/>
      </dsp:txXfrm>
    </dsp:sp>
    <dsp:sp modelId="{5F0BA06D-A764-4D17-A36D-86788FB82656}">
      <dsp:nvSpPr>
        <dsp:cNvPr id="0" name=""/>
        <dsp:cNvSpPr/>
      </dsp:nvSpPr>
      <dsp:spPr>
        <a:xfrm>
          <a:off x="4968836" y="2661118"/>
          <a:ext cx="1362223" cy="1362223"/>
        </a:xfrm>
        <a:prstGeom prst="ellipse">
          <a:avLst/>
        </a:prstGeom>
        <a:solidFill>
          <a:schemeClr val="accent4">
            <a:hueOff val="0"/>
            <a:satOff val="0"/>
            <a:lumOff val="0"/>
            <a:alphaOff val="0"/>
          </a:schemeClr>
        </a:solidFill>
        <a:ln>
          <a:noFill/>
        </a:ln>
        <a:effectLst>
          <a:outerShdw blurRad="57150" dist="38100" dir="5400000" algn="ctr" rotWithShape="0">
            <a:schemeClr val="accent4">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الشبكات </a:t>
          </a:r>
          <a:endParaRPr lang="en-US" sz="1700" b="1" i="0" kern="1200" dirty="0">
            <a:effectLst>
              <a:outerShdw blurRad="38100" dist="38100" dir="2700000" algn="tl">
                <a:srgbClr val="000000">
                  <a:alpha val="43137"/>
                </a:srgbClr>
              </a:outerShdw>
            </a:effectLst>
            <a:cs typeface="PT Bold Heading"/>
          </a:endParaRPr>
        </a:p>
      </dsp:txBody>
      <dsp:txXfrm>
        <a:off x="5168329" y="2860611"/>
        <a:ext cx="963237" cy="963237"/>
      </dsp:txXfrm>
    </dsp:sp>
    <dsp:sp modelId="{75E5EB2A-A89D-4C27-A656-832CD0106C32}">
      <dsp:nvSpPr>
        <dsp:cNvPr id="0" name=""/>
        <dsp:cNvSpPr/>
      </dsp:nvSpPr>
      <dsp:spPr>
        <a:xfrm rot="5400000">
          <a:off x="3909593" y="3327332"/>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104539" y="3331969"/>
        <a:ext cx="20520" cy="20520"/>
      </dsp:txXfrm>
    </dsp:sp>
    <dsp:sp modelId="{D2DFF59E-5D13-4DB7-845A-24785E423E00}">
      <dsp:nvSpPr>
        <dsp:cNvPr id="0" name=""/>
        <dsp:cNvSpPr/>
      </dsp:nvSpPr>
      <dsp:spPr>
        <a:xfrm>
          <a:off x="3433688" y="3547436"/>
          <a:ext cx="1362223" cy="1362223"/>
        </a:xfrm>
        <a:prstGeom prst="ellipse">
          <a:avLst/>
        </a:prstGeom>
        <a:solidFill>
          <a:schemeClr val="accent5">
            <a:hueOff val="0"/>
            <a:satOff val="0"/>
            <a:lumOff val="0"/>
            <a:alphaOff val="0"/>
          </a:schemeClr>
        </a:solidFill>
        <a:ln>
          <a:noFill/>
        </a:ln>
        <a:effectLst>
          <a:outerShdw blurRad="57150" dist="38100" dir="5400000" algn="ctr" rotWithShape="0">
            <a:schemeClr val="accent5">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البيانات </a:t>
          </a:r>
          <a:endParaRPr lang="en-US" sz="1700" b="1" i="0" kern="1200" dirty="0">
            <a:effectLst>
              <a:outerShdw blurRad="38100" dist="38100" dir="2700000" algn="tl">
                <a:srgbClr val="000000">
                  <a:alpha val="43137"/>
                </a:srgbClr>
              </a:outerShdw>
            </a:effectLst>
            <a:cs typeface="PT Bold Heading"/>
          </a:endParaRPr>
        </a:p>
      </dsp:txBody>
      <dsp:txXfrm>
        <a:off x="3633181" y="3746929"/>
        <a:ext cx="963237" cy="963237"/>
      </dsp:txXfrm>
    </dsp:sp>
    <dsp:sp modelId="{2AEA177E-6121-40FE-8665-B3457E4A52A0}">
      <dsp:nvSpPr>
        <dsp:cNvPr id="0" name=""/>
        <dsp:cNvSpPr/>
      </dsp:nvSpPr>
      <dsp:spPr>
        <a:xfrm rot="9000000">
          <a:off x="3142019" y="2884173"/>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3336965" y="2888810"/>
        <a:ext cx="20520" cy="20520"/>
      </dsp:txXfrm>
    </dsp:sp>
    <dsp:sp modelId="{45A4BE10-0127-429B-8BD5-D07B08EF4971}">
      <dsp:nvSpPr>
        <dsp:cNvPr id="0" name=""/>
        <dsp:cNvSpPr/>
      </dsp:nvSpPr>
      <dsp:spPr>
        <a:xfrm>
          <a:off x="1898540" y="2661118"/>
          <a:ext cx="1362223" cy="1362223"/>
        </a:xfrm>
        <a:prstGeom prst="ellipse">
          <a:avLst/>
        </a:prstGeom>
        <a:solidFill>
          <a:schemeClr val="accent6">
            <a:hueOff val="0"/>
            <a:satOff val="0"/>
            <a:lumOff val="0"/>
            <a:alphaOff val="0"/>
          </a:schemeClr>
        </a:solidFill>
        <a:ln>
          <a:noFill/>
        </a:ln>
        <a:effectLst>
          <a:outerShdw blurRad="57150" dist="38100" dir="5400000" algn="ctr" rotWithShape="0">
            <a:schemeClr val="accent6">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الاجراءات </a:t>
          </a:r>
          <a:endParaRPr lang="en-US" sz="1700" b="1" i="0" kern="1200" dirty="0">
            <a:effectLst>
              <a:outerShdw blurRad="38100" dist="38100" dir="2700000" algn="tl">
                <a:srgbClr val="000000">
                  <a:alpha val="43137"/>
                </a:srgbClr>
              </a:outerShdw>
            </a:effectLst>
            <a:cs typeface="PT Bold Heading"/>
          </a:endParaRPr>
        </a:p>
      </dsp:txBody>
      <dsp:txXfrm>
        <a:off x="2098033" y="2860611"/>
        <a:ext cx="963237" cy="963237"/>
      </dsp:txXfrm>
    </dsp:sp>
    <dsp:sp modelId="{33226231-EA5D-432D-A825-F0CC2BF187D7}">
      <dsp:nvSpPr>
        <dsp:cNvPr id="0" name=""/>
        <dsp:cNvSpPr/>
      </dsp:nvSpPr>
      <dsp:spPr>
        <a:xfrm rot="12600000">
          <a:off x="3142019" y="1997855"/>
          <a:ext cx="410412" cy="29794"/>
        </a:xfrm>
        <a:custGeom>
          <a:avLst/>
          <a:gdLst/>
          <a:ahLst/>
          <a:cxnLst/>
          <a:rect l="0" t="0" r="0" b="0"/>
          <a:pathLst>
            <a:path>
              <a:moveTo>
                <a:pt x="0" y="14897"/>
              </a:moveTo>
              <a:lnTo>
                <a:pt x="410412" y="14897"/>
              </a:lnTo>
            </a:path>
          </a:pathLst>
        </a:custGeom>
        <a:noFill/>
        <a:ln w="25400"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3336965" y="2002492"/>
        <a:ext cx="20520" cy="20520"/>
      </dsp:txXfrm>
    </dsp:sp>
    <dsp:sp modelId="{A028DAF6-52D0-4060-8974-F0863E7B2EE8}">
      <dsp:nvSpPr>
        <dsp:cNvPr id="0" name=""/>
        <dsp:cNvSpPr/>
      </dsp:nvSpPr>
      <dsp:spPr>
        <a:xfrm>
          <a:off x="1898540" y="888481"/>
          <a:ext cx="1362223" cy="1362223"/>
        </a:xfrm>
        <a:prstGeom prst="ellipse">
          <a:avLst/>
        </a:prstGeom>
        <a:solidFill>
          <a:schemeClr val="accent2">
            <a:hueOff val="0"/>
            <a:satOff val="0"/>
            <a:lumOff val="0"/>
            <a:alphaOff val="0"/>
          </a:schemeClr>
        </a:solidFill>
        <a:ln>
          <a:noFill/>
        </a:ln>
        <a:effectLst>
          <a:outerShdw blurRad="57150" dist="38100" dir="5400000" algn="ctr" rotWithShape="0">
            <a:schemeClr val="accent2">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ar-SA" sz="1700" b="1" i="0" kern="1200" dirty="0">
              <a:effectLst>
                <a:outerShdw blurRad="38100" dist="38100" dir="2700000" algn="tl">
                  <a:srgbClr val="000000">
                    <a:alpha val="43137"/>
                  </a:srgbClr>
                </a:outerShdw>
              </a:effectLst>
              <a:cs typeface="PT Bold Heading"/>
            </a:rPr>
            <a:t>المستخدمين </a:t>
          </a:r>
          <a:endParaRPr lang="en-US" sz="1700" b="1" i="0" kern="1200" dirty="0">
            <a:effectLst>
              <a:outerShdw blurRad="38100" dist="38100" dir="2700000" algn="tl">
                <a:srgbClr val="000000">
                  <a:alpha val="43137"/>
                </a:srgbClr>
              </a:outerShdw>
            </a:effectLst>
            <a:cs typeface="PT Bold Heading"/>
          </a:endParaRPr>
        </a:p>
      </dsp:txBody>
      <dsp:txXfrm>
        <a:off x="2098033" y="1087974"/>
        <a:ext cx="963237" cy="96323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267960" y="0"/>
            <a:ext cx="4028440" cy="350520"/>
          </a:xfrm>
          <a:prstGeom prst="rect">
            <a:avLst/>
          </a:prstGeom>
        </p:spPr>
        <p:txBody>
          <a:bodyPr vert="horz" lIns="93177" tIns="46589" rIns="93177" bIns="46589" rtlCol="1"/>
          <a:lstStyle>
            <a:lvl1pPr algn="r">
              <a:defRPr sz="1200"/>
            </a:lvl1pPr>
          </a:lstStyle>
          <a:p>
            <a:endParaRPr lang="ar-SA"/>
          </a:p>
        </p:txBody>
      </p:sp>
      <p:sp>
        <p:nvSpPr>
          <p:cNvPr id="3" name="Date Placeholder 2"/>
          <p:cNvSpPr>
            <a:spLocks noGrp="1"/>
          </p:cNvSpPr>
          <p:nvPr>
            <p:ph type="dt" sz="quarter" idx="1"/>
          </p:nvPr>
        </p:nvSpPr>
        <p:spPr>
          <a:xfrm>
            <a:off x="2152" y="0"/>
            <a:ext cx="4028440" cy="350520"/>
          </a:xfrm>
          <a:prstGeom prst="rect">
            <a:avLst/>
          </a:prstGeom>
        </p:spPr>
        <p:txBody>
          <a:bodyPr vert="horz" lIns="93177" tIns="46589" rIns="93177" bIns="46589" rtlCol="1"/>
          <a:lstStyle>
            <a:lvl1pPr algn="l">
              <a:defRPr sz="1200"/>
            </a:lvl1pPr>
          </a:lstStyle>
          <a:p>
            <a:endParaRPr lang="ar-SA"/>
          </a:p>
        </p:txBody>
      </p:sp>
      <p:sp>
        <p:nvSpPr>
          <p:cNvPr id="4" name="Footer Placeholder 3"/>
          <p:cNvSpPr>
            <a:spLocks noGrp="1"/>
          </p:cNvSpPr>
          <p:nvPr>
            <p:ph type="ftr" sz="quarter" idx="2"/>
          </p:nvPr>
        </p:nvSpPr>
        <p:spPr>
          <a:xfrm>
            <a:off x="5267960" y="6658664"/>
            <a:ext cx="4028440" cy="350520"/>
          </a:xfrm>
          <a:prstGeom prst="rect">
            <a:avLst/>
          </a:prstGeom>
        </p:spPr>
        <p:txBody>
          <a:bodyPr vert="horz" lIns="93177" tIns="46589" rIns="93177" bIns="46589" rtlCol="1" anchor="b"/>
          <a:lstStyle>
            <a:lvl1pPr algn="r">
              <a:defRPr sz="1200"/>
            </a:lvl1pPr>
          </a:lstStyle>
          <a:p>
            <a:endParaRPr lang="ar-SA"/>
          </a:p>
        </p:txBody>
      </p:sp>
      <p:sp>
        <p:nvSpPr>
          <p:cNvPr id="5" name="Slide Number Placeholder 4"/>
          <p:cNvSpPr>
            <a:spLocks noGrp="1"/>
          </p:cNvSpPr>
          <p:nvPr>
            <p:ph type="sldNum" sz="quarter" idx="3"/>
          </p:nvPr>
        </p:nvSpPr>
        <p:spPr>
          <a:xfrm>
            <a:off x="2152" y="6658664"/>
            <a:ext cx="4028440" cy="350520"/>
          </a:xfrm>
          <a:prstGeom prst="rect">
            <a:avLst/>
          </a:prstGeom>
        </p:spPr>
        <p:txBody>
          <a:bodyPr vert="horz" lIns="93177" tIns="46589" rIns="93177" bIns="46589" rtlCol="1" anchor="b"/>
          <a:lstStyle>
            <a:lvl1pPr algn="l">
              <a:defRPr sz="1200"/>
            </a:lvl1pPr>
          </a:lstStyle>
          <a:p>
            <a:fld id="{F7F7541D-2FF9-4793-8BE7-7F3974D269BC}" type="slidenum">
              <a:rPr lang="ar-SA" smtClean="0"/>
              <a:pPr/>
              <a:t>‹#›</a:t>
            </a:fld>
            <a:endParaRPr lang="ar-SA"/>
          </a:p>
        </p:txBody>
      </p:sp>
    </p:spTree>
    <p:extLst>
      <p:ext uri="{BB962C8B-B14F-4D97-AF65-F5344CB8AC3E}">
        <p14:creationId xmlns:p14="http://schemas.microsoft.com/office/powerpoint/2010/main" val="6789746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عنصر نائب للتاريخ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endParaRPr lang="en-US"/>
          </a:p>
        </p:txBody>
      </p:sp>
      <p:sp>
        <p:nvSpPr>
          <p:cNvPr id="4" name="عنصر نائب لصورة الشريحة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عنصر نائب للملاحظات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16C89430-A5B1-4974-998A-A306AF74AD17}" type="slidenum">
              <a:rPr lang="en-US" smtClean="0"/>
              <a:pPr/>
              <a:t>‹#›</a:t>
            </a:fld>
            <a:endParaRPr lang="en-US"/>
          </a:p>
        </p:txBody>
      </p:sp>
    </p:spTree>
    <p:extLst>
      <p:ext uri="{BB962C8B-B14F-4D97-AF65-F5344CB8AC3E}">
        <p14:creationId xmlns:p14="http://schemas.microsoft.com/office/powerpoint/2010/main" val="12711143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16C89430-A5B1-4974-998A-A306AF74AD17}" type="slidenum">
              <a:rPr lang="en-US" smtClean="0"/>
              <a:pPr/>
              <a:t>1</a:t>
            </a:fld>
            <a:endParaRPr lang="en-US"/>
          </a:p>
        </p:txBody>
      </p:sp>
    </p:spTree>
    <p:extLst>
      <p:ext uri="{BB962C8B-B14F-4D97-AF65-F5344CB8AC3E}">
        <p14:creationId xmlns:p14="http://schemas.microsoft.com/office/powerpoint/2010/main" val="2022878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48E54243-2190-4106-9934-3FBA3941C95C}" type="slidenum">
              <a:rPr lang="en-AU"/>
              <a:pPr eaLnBrk="1" hangingPunct="1"/>
              <a:t>25</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a:t>Expand on definition and use of “security attack”, as detailed above.</a:t>
            </a:r>
          </a:p>
          <a:p>
            <a:pPr eaLnBrk="1" hangingPunct="1"/>
            <a:r>
              <a:rPr lang="en-US"/>
              <a:t>See Stallings Table 1.1 for definitions of threat and attack.</a:t>
            </a:r>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eaLnBrk="1" hangingPunct="1"/>
            <a:fld id="{F5404468-B9B0-455B-B329-8392EB338DC2}" type="slidenum">
              <a:rPr lang="en-GB" sz="1200" smtClean="0"/>
              <a:pPr eaLnBrk="1" hangingPunct="1"/>
              <a:t>27</a:t>
            </a:fld>
            <a:endParaRPr lang="en-GB"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a:buFontTx/>
              <a:buChar char="•"/>
            </a:pPr>
            <a:r>
              <a:rPr lang="en-GB" sz="1600"/>
              <a:t>Talk about the bullets in the order given by the subscripts;  There is a loop!</a:t>
            </a:r>
          </a:p>
          <a:p>
            <a:pPr marL="285750" indent="-285750">
              <a:buFontTx/>
              <a:buChar char="•"/>
            </a:pPr>
            <a:r>
              <a:rPr lang="en-GB" sz="1600"/>
              <a:t>Attack is malicious external fault, internal fault is vulnerability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D" dirty="0"/>
          </a:p>
        </p:txBody>
      </p:sp>
      <p:sp>
        <p:nvSpPr>
          <p:cNvPr id="4" name="Slide Number Placeholder 3"/>
          <p:cNvSpPr>
            <a:spLocks noGrp="1"/>
          </p:cNvSpPr>
          <p:nvPr>
            <p:ph type="sldNum" sz="quarter" idx="5"/>
          </p:nvPr>
        </p:nvSpPr>
        <p:spPr/>
        <p:txBody>
          <a:bodyPr/>
          <a:lstStyle/>
          <a:p>
            <a:fld id="{16C89430-A5B1-4974-998A-A306AF74AD17}" type="slidenum">
              <a:rPr lang="en-US" smtClean="0"/>
              <a:pPr/>
              <a:t>28</a:t>
            </a:fld>
            <a:endParaRPr lang="en-US"/>
          </a:p>
        </p:txBody>
      </p:sp>
    </p:spTree>
    <p:extLst>
      <p:ext uri="{BB962C8B-B14F-4D97-AF65-F5344CB8AC3E}">
        <p14:creationId xmlns:p14="http://schemas.microsoft.com/office/powerpoint/2010/main" val="3393367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39C1E54E-DBA8-441D-9036-F794F656A2BB}" type="slidenum">
              <a:rPr lang="en-AU"/>
              <a:pPr eaLnBrk="1" hangingPunct="1"/>
              <a:t>2</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t>Here are some key definitions, note boundaries between them are blurred.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39C1E54E-DBA8-441D-9036-F794F656A2BB}" type="slidenum">
              <a:rPr lang="en-AU"/>
              <a:pPr eaLnBrk="1" hangingPunct="1"/>
              <a:t>3</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t>Here are some key definitions, note boundaries between them are blurred.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2BC32AAF-A212-4B07-B376-849B0EE8631D}" type="slidenum">
              <a:rPr lang="en-AU"/>
              <a:pPr eaLnBrk="1" hangingPunct="1"/>
              <a:t>5</a:t>
            </a:fld>
            <a:endParaRPr lang="en-AU"/>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a:latin typeface="Times-Roman" charset="0"/>
              </a:rPr>
              <a:t>The requirements of information security within an organization have undergone two major changes in the last several decades. Before the widespread use of data processing equipment,the security of information felt to be valuable to an organization was provided primarily by physical </a:t>
            </a:r>
            <a:r>
              <a:rPr lang="en-US"/>
              <a:t>(eg. rugged filing cabinets with locks) and administrative mechanisms (eg. Personnel screening procedures during hiring process).</a:t>
            </a:r>
          </a:p>
          <a:p>
            <a:pPr eaLnBrk="1" hangingPunct="1"/>
            <a:r>
              <a:rPr lang="en-US"/>
              <a:t>Growing computer use implies a need for automated tools for protecting files and other information stored on it. This is especially the case for a shared system, such as a time-sharing system, and even more so for systems that can be accessed over a public telephone network, data network, or the Internet.</a:t>
            </a:r>
          </a:p>
          <a:p>
            <a:pPr eaLnBrk="1" hangingPunct="1"/>
            <a:r>
              <a:rPr lang="en-US">
                <a:latin typeface="Times-Roman" charset="0"/>
              </a:rPr>
              <a:t>The second major change that affected security is the introduction of distributed systems and the use of networks and communications facilities for carrying data between terminal user and computer and between computer and computer. Network security measures are needed to protect data during their transmission.</a:t>
            </a:r>
            <a:endParaRPr lang="en-US"/>
          </a:p>
          <a:p>
            <a:pPr eaLnBrk="1" hangingPunct="1"/>
            <a:endParaRPr lang="en-US"/>
          </a:p>
          <a:p>
            <a:pPr eaLnBrk="1" hangingPunct="1"/>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D" dirty="0"/>
          </a:p>
        </p:txBody>
      </p:sp>
      <p:sp>
        <p:nvSpPr>
          <p:cNvPr id="4" name="Slide Number Placeholder 3"/>
          <p:cNvSpPr>
            <a:spLocks noGrp="1"/>
          </p:cNvSpPr>
          <p:nvPr>
            <p:ph type="sldNum" sz="quarter" idx="5"/>
          </p:nvPr>
        </p:nvSpPr>
        <p:spPr/>
        <p:txBody>
          <a:bodyPr/>
          <a:lstStyle/>
          <a:p>
            <a:fld id="{16C89430-A5B1-4974-998A-A306AF74AD17}" type="slidenum">
              <a:rPr lang="en-US" smtClean="0"/>
              <a:pPr/>
              <a:t>13</a:t>
            </a:fld>
            <a:endParaRPr lang="en-US"/>
          </a:p>
        </p:txBody>
      </p:sp>
    </p:spTree>
    <p:extLst>
      <p:ext uri="{BB962C8B-B14F-4D97-AF65-F5344CB8AC3E}">
        <p14:creationId xmlns:p14="http://schemas.microsoft.com/office/powerpoint/2010/main" val="2571421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928C571E-7A9B-4FA1-9E5E-3A092A82A18B}" type="slidenum">
              <a:rPr lang="en-AU"/>
              <a:pPr eaLnBrk="1" hangingPunct="1"/>
              <a:t>20</a:t>
            </a:fld>
            <a:endParaRPr lang="en-A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atin typeface="Times-Roman" charset="0"/>
              </a:rPr>
              <a:t>The OSI security architecture focuses on security attacks,mechanisms,and services. These can be defined briefly as follows:</a:t>
            </a:r>
            <a:endParaRPr lang="en-US"/>
          </a:p>
          <a:p>
            <a:pPr eaLnBrk="1" hangingPunct="1"/>
            <a:r>
              <a:rPr lang="en-US">
                <a:latin typeface="Times-Roman" charset="0"/>
              </a:rPr>
              <a:t>•</a:t>
            </a:r>
            <a:r>
              <a:rPr lang="en-US">
                <a:latin typeface="Helvetica" pitchFamily="34" charset="0"/>
              </a:rPr>
              <a:t> </a:t>
            </a:r>
            <a:r>
              <a:rPr lang="en-US">
                <a:latin typeface="Times-Roman" charset="0"/>
              </a:rPr>
              <a:t>Security attack:</a:t>
            </a:r>
            <a:r>
              <a:rPr lang="en-US">
                <a:latin typeface="Helvetica" pitchFamily="34" charset="0"/>
              </a:rPr>
              <a:t> </a:t>
            </a:r>
            <a:r>
              <a:rPr lang="en-US">
                <a:latin typeface="Times-Roman" charset="0"/>
              </a:rPr>
              <a:t>Any action that compromises the security of information owned by an organization. </a:t>
            </a:r>
          </a:p>
          <a:p>
            <a:pPr eaLnBrk="1" hangingPunct="1"/>
            <a:r>
              <a:rPr lang="en-US">
                <a:latin typeface="Times-Roman" charset="0"/>
              </a:rPr>
              <a:t>•</a:t>
            </a:r>
            <a:r>
              <a:rPr lang="en-US">
                <a:latin typeface="Helvetica" pitchFamily="34" charset="0"/>
              </a:rPr>
              <a:t> </a:t>
            </a:r>
            <a:r>
              <a:rPr lang="en-US">
                <a:latin typeface="Times-Roman" charset="0"/>
              </a:rPr>
              <a:t>Security mechanism: A process (or a device incorporating such a process) that is designed to detect, prevent,or recover from a security attack. </a:t>
            </a:r>
          </a:p>
          <a:p>
            <a:pPr eaLnBrk="1" hangingPunct="1"/>
            <a:r>
              <a:rPr lang="en-US">
                <a:latin typeface="Times-Roman" charset="0"/>
              </a:rPr>
              <a:t>•</a:t>
            </a:r>
            <a:r>
              <a:rPr lang="en-US">
                <a:latin typeface="Helvetica" pitchFamily="34" charset="0"/>
              </a:rPr>
              <a:t> </a:t>
            </a:r>
            <a:r>
              <a:rPr lang="en-US">
                <a:latin typeface="Times-Roman" charset="0"/>
              </a:rPr>
              <a:t>Security service:</a:t>
            </a:r>
            <a:r>
              <a:rPr lang="en-US">
                <a:latin typeface="Helvetica" pitchFamily="34" charset="0"/>
              </a:rPr>
              <a:t> </a:t>
            </a:r>
            <a:r>
              <a:rPr lang="en-US">
                <a:latin typeface="Times-Roman" charset="0"/>
              </a:rPr>
              <a:t>A processing or communication service that enhances the security of the data processing systems and the information transfers of an organization.The services are intended to counter security attacks, and they make use of one or more security mechanisms to provide the service.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F4A38290-043B-4FFC-96C2-9EBABCE98C2D}" type="slidenum">
              <a:rPr lang="en-AU"/>
              <a:pPr eaLnBrk="1" hangingPunct="1"/>
              <a:t>22</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b="1"/>
              <a:t>Have “passive attacks” which </a:t>
            </a:r>
            <a:r>
              <a:rPr lang="en-US">
                <a:latin typeface="Times-Roman" charset="0"/>
              </a:rPr>
              <a:t>attempt to learn or make use of information from the system but does not affect system resources.</a:t>
            </a:r>
          </a:p>
          <a:p>
            <a:pPr eaLnBrk="1" hangingPunct="1"/>
            <a:r>
              <a:rPr lang="en-US">
                <a:latin typeface="Times-Roman" charset="0"/>
              </a:rPr>
              <a:t>By </a:t>
            </a:r>
            <a:r>
              <a:rPr lang="en-AU"/>
              <a:t>eavesdropping on, or monitoring of, transmissions to:</a:t>
            </a:r>
          </a:p>
          <a:p>
            <a:pPr lvl="1" eaLnBrk="1" hangingPunct="1"/>
            <a:r>
              <a:rPr lang="en-US"/>
              <a:t>+ obtain message contents (as shown above in Stallings Figure 1.3a), or</a:t>
            </a:r>
          </a:p>
          <a:p>
            <a:pPr lvl="1" eaLnBrk="1" hangingPunct="1"/>
            <a:r>
              <a:rPr lang="en-US"/>
              <a:t>+ monitor traffic flows</a:t>
            </a:r>
          </a:p>
          <a:p>
            <a:pPr eaLnBrk="1" hangingPunct="1"/>
            <a:r>
              <a:rPr lang="en-US"/>
              <a:t>Are difficult to detect </a:t>
            </a:r>
            <a:r>
              <a:rPr lang="en-US">
                <a:latin typeface="Times-Roman" charset="0"/>
              </a:rPr>
              <a:t>because they do not involve any alteration of the data.</a:t>
            </a:r>
            <a:endParaRPr lang="en-US"/>
          </a:p>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66D7AE54-F323-487A-AFD6-03D690341955}" type="slidenum">
              <a:rPr lang="en-AU"/>
              <a:pPr eaLnBrk="1" hangingPunct="1"/>
              <a:t>23</a:t>
            </a:fld>
            <a:endParaRPr lang="en-A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lnSpc>
                <a:spcPct val="90000"/>
              </a:lnSpc>
            </a:pPr>
            <a:r>
              <a:rPr lang="en-AU" sz="1000" b="1"/>
              <a:t>Also have “active attacks”</a:t>
            </a:r>
            <a:r>
              <a:rPr lang="en-AU" sz="1000"/>
              <a:t> which </a:t>
            </a:r>
            <a:r>
              <a:rPr lang="en-US">
                <a:latin typeface="Times-Roman" charset="0"/>
              </a:rPr>
              <a:t>attempt to alter system resources or affect their operation.</a:t>
            </a:r>
          </a:p>
          <a:p>
            <a:pPr eaLnBrk="1" hangingPunct="1">
              <a:lnSpc>
                <a:spcPct val="90000"/>
              </a:lnSpc>
            </a:pPr>
            <a:r>
              <a:rPr lang="en-US">
                <a:latin typeface="Times-Roman" charset="0"/>
              </a:rPr>
              <a:t>By </a:t>
            </a:r>
            <a:r>
              <a:rPr lang="en-AU" sz="1000"/>
              <a:t>modification of data stream to:</a:t>
            </a:r>
          </a:p>
          <a:p>
            <a:pPr lvl="1" eaLnBrk="1" hangingPunct="1">
              <a:lnSpc>
                <a:spcPct val="90000"/>
              </a:lnSpc>
            </a:pPr>
            <a:r>
              <a:rPr lang="en-US" sz="1000"/>
              <a:t>+ masquerade of one entity as some other</a:t>
            </a:r>
            <a:endParaRPr lang="en-AU" sz="1000"/>
          </a:p>
          <a:p>
            <a:pPr lvl="1" eaLnBrk="1" hangingPunct="1">
              <a:lnSpc>
                <a:spcPct val="90000"/>
              </a:lnSpc>
            </a:pPr>
            <a:r>
              <a:rPr lang="en-US" sz="1000"/>
              <a:t>+ replay previous messages (as shown above in </a:t>
            </a:r>
            <a:r>
              <a:rPr lang="en-US"/>
              <a:t>Stallings </a:t>
            </a:r>
            <a:r>
              <a:rPr lang="en-US" sz="1000"/>
              <a:t>Figure 1.4b)</a:t>
            </a:r>
          </a:p>
          <a:p>
            <a:pPr lvl="1" eaLnBrk="1" hangingPunct="1">
              <a:lnSpc>
                <a:spcPct val="90000"/>
              </a:lnSpc>
            </a:pPr>
            <a:r>
              <a:rPr lang="en-US" sz="1000"/>
              <a:t>+ modify messages in transit</a:t>
            </a:r>
          </a:p>
          <a:p>
            <a:pPr lvl="1" eaLnBrk="1" hangingPunct="1">
              <a:lnSpc>
                <a:spcPct val="90000"/>
              </a:lnSpc>
            </a:pPr>
            <a:r>
              <a:rPr lang="en-US" sz="1000"/>
              <a:t>+ denial of service</a:t>
            </a:r>
            <a:endParaRPr lang="en-US">
              <a:latin typeface="Times-Roman" charset="0"/>
            </a:endParaRPr>
          </a:p>
          <a:p>
            <a:pPr eaLnBrk="1" hangingPunct="1">
              <a:lnSpc>
                <a:spcPct val="90000"/>
              </a:lnSpc>
            </a:pPr>
            <a:r>
              <a:rPr lang="en-US">
                <a:latin typeface="Times-Roman" charset="0"/>
              </a:rPr>
              <a:t>Active attacks present the opposite characteristics of passive attacks. Whereas passive attacks are difficult to detect, measures are available to prevent their success. On the other hand, it is quite difficult to prevent active attacks absolutely, because of the wide variety of potential physical,software,and network vulnerabilities. Instead, the goal is to detect active attacks and to recover from any disruption or delays caused by them.</a:t>
            </a:r>
          </a:p>
          <a:p>
            <a:pPr lvl="1" eaLnBrk="1" hangingPunct="1">
              <a:lnSpc>
                <a:spcPct val="90000"/>
              </a:lnSpc>
            </a:pPr>
            <a:endParaRPr lang="en-US">
              <a:latin typeface="Times-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algn="l" rtl="0" eaLnBrk="0" fontAlgn="base" hangingPunct="0">
              <a:spcBef>
                <a:spcPct val="0"/>
              </a:spcBef>
              <a:spcAft>
                <a:spcPct val="0"/>
              </a:spcAft>
              <a:defRPr>
                <a:solidFill>
                  <a:schemeClr val="tx1"/>
                </a:solidFill>
                <a:latin typeface="Arial" pitchFamily="34" charset="0"/>
              </a:defRPr>
            </a:lvl6pPr>
            <a:lvl7pPr marL="3028264" indent="-232943" algn="l" rtl="0" eaLnBrk="0" fontAlgn="base" hangingPunct="0">
              <a:spcBef>
                <a:spcPct val="0"/>
              </a:spcBef>
              <a:spcAft>
                <a:spcPct val="0"/>
              </a:spcAft>
              <a:defRPr>
                <a:solidFill>
                  <a:schemeClr val="tx1"/>
                </a:solidFill>
                <a:latin typeface="Arial" pitchFamily="34" charset="0"/>
              </a:defRPr>
            </a:lvl7pPr>
            <a:lvl8pPr marL="3494151" indent="-232943" algn="l" rtl="0" eaLnBrk="0" fontAlgn="base" hangingPunct="0">
              <a:spcBef>
                <a:spcPct val="0"/>
              </a:spcBef>
              <a:spcAft>
                <a:spcPct val="0"/>
              </a:spcAft>
              <a:defRPr>
                <a:solidFill>
                  <a:schemeClr val="tx1"/>
                </a:solidFill>
                <a:latin typeface="Arial" pitchFamily="34" charset="0"/>
              </a:defRPr>
            </a:lvl8pPr>
            <a:lvl9pPr marL="3960038" indent="-232943" algn="l" rtl="0" eaLnBrk="0" fontAlgn="base" hangingPunct="0">
              <a:spcBef>
                <a:spcPct val="0"/>
              </a:spcBef>
              <a:spcAft>
                <a:spcPct val="0"/>
              </a:spcAft>
              <a:defRPr>
                <a:solidFill>
                  <a:schemeClr val="tx1"/>
                </a:solidFill>
                <a:latin typeface="Arial" pitchFamily="34" charset="0"/>
              </a:defRPr>
            </a:lvl9pPr>
          </a:lstStyle>
          <a:p>
            <a:pPr eaLnBrk="1" hangingPunct="1"/>
            <a:fld id="{48E54243-2190-4106-9934-3FBA3941C95C}" type="slidenum">
              <a:rPr lang="en-AU"/>
              <a:pPr eaLnBrk="1" hangingPunct="1"/>
              <a:t>24</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a:t>Expand on definition and use of “security attack”, as detailed above.</a:t>
            </a:r>
          </a:p>
          <a:p>
            <a:pPr eaLnBrk="1" hangingPunct="1"/>
            <a:r>
              <a:rPr lang="en-US"/>
              <a:t>See Stallings Table 1.1 for definitions of threat and attack.</a:t>
            </a:r>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A2B3A7A-D646-4415-B482-65B420D02EDA}" type="datetime1">
              <a:rPr lang="en-US" smtClean="0"/>
              <a:t>8/24/2024</a:t>
            </a:fld>
            <a:endParaRPr lang="en-US"/>
          </a:p>
        </p:txBody>
      </p:sp>
      <p:sp>
        <p:nvSpPr>
          <p:cNvPr id="19" name="Footer Placeholder 18"/>
          <p:cNvSpPr>
            <a:spLocks noGrp="1"/>
          </p:cNvSpPr>
          <p:nvPr>
            <p:ph type="ftr" sz="quarter" idx="11"/>
          </p:nvPr>
        </p:nvSpPr>
        <p:spPr/>
        <p:txBody>
          <a:bodyPr/>
          <a:lstStyle/>
          <a:p>
            <a:r>
              <a:rPr lang="en-US"/>
              <a:t>Dr. Eltayeb Elsamani             </a:t>
            </a:r>
          </a:p>
        </p:txBody>
      </p:sp>
      <p:sp>
        <p:nvSpPr>
          <p:cNvPr id="27" name="Slide Number Placeholder 26"/>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045C4C-5862-4FE7-B343-D0160AD07A0A}" type="datetime1">
              <a:rPr lang="en-US" smtClean="0"/>
              <a:t>8/24/2024</a:t>
            </a:fld>
            <a:endParaRPr lang="en-US"/>
          </a:p>
        </p:txBody>
      </p:sp>
      <p:sp>
        <p:nvSpPr>
          <p:cNvPr id="5" name="Footer Placeholder 4"/>
          <p:cNvSpPr>
            <a:spLocks noGrp="1"/>
          </p:cNvSpPr>
          <p:nvPr>
            <p:ph type="ftr" sz="quarter" idx="11"/>
          </p:nvPr>
        </p:nvSpPr>
        <p:spPr/>
        <p:txBody>
          <a:bodyPr/>
          <a:lstStyle/>
          <a:p>
            <a:r>
              <a:rPr lang="en-US"/>
              <a:t>Dr. Eltayeb Elsamani             </a:t>
            </a:r>
          </a:p>
        </p:txBody>
      </p:sp>
      <p:sp>
        <p:nvSpPr>
          <p:cNvPr id="6" name="Slide Number Placeholder 5"/>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433F96A-1406-48B2-868E-6090DA9FB120}" type="datetime1">
              <a:rPr lang="en-US" smtClean="0"/>
              <a:t>8/24/2024</a:t>
            </a:fld>
            <a:endParaRPr lang="en-US"/>
          </a:p>
        </p:txBody>
      </p:sp>
      <p:sp>
        <p:nvSpPr>
          <p:cNvPr id="5" name="Footer Placeholder 4"/>
          <p:cNvSpPr>
            <a:spLocks noGrp="1"/>
          </p:cNvSpPr>
          <p:nvPr>
            <p:ph type="ftr" sz="quarter" idx="11"/>
          </p:nvPr>
        </p:nvSpPr>
        <p:spPr/>
        <p:txBody>
          <a:bodyPr/>
          <a:lstStyle/>
          <a:p>
            <a:r>
              <a:rPr lang="en-US"/>
              <a:t>Dr. Eltayeb Elsamani             </a:t>
            </a:r>
          </a:p>
        </p:txBody>
      </p:sp>
      <p:sp>
        <p:nvSpPr>
          <p:cNvPr id="6" name="Slide Number Placeholder 5"/>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8CA108-BE80-4773-8B06-74A3291C5233}" type="datetime1">
              <a:rPr lang="en-US" smtClean="0"/>
              <a:t>8/24/2024</a:t>
            </a:fld>
            <a:endParaRPr lang="en-US"/>
          </a:p>
        </p:txBody>
      </p:sp>
      <p:sp>
        <p:nvSpPr>
          <p:cNvPr id="5" name="Footer Placeholder 4"/>
          <p:cNvSpPr>
            <a:spLocks noGrp="1"/>
          </p:cNvSpPr>
          <p:nvPr>
            <p:ph type="ftr" sz="quarter" idx="11"/>
          </p:nvPr>
        </p:nvSpPr>
        <p:spPr/>
        <p:txBody>
          <a:bodyPr/>
          <a:lstStyle/>
          <a:p>
            <a:r>
              <a:rPr lang="en-US"/>
              <a:t>Dr. Eltayeb Elsamani             </a:t>
            </a:r>
          </a:p>
        </p:txBody>
      </p:sp>
      <p:sp>
        <p:nvSpPr>
          <p:cNvPr id="6" name="Slide Number Placeholder 5"/>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FA4F427-7E21-45DE-8B34-242EF3F5C6B6}" type="datetime1">
              <a:rPr lang="en-US" smtClean="0"/>
              <a:t>8/24/2024</a:t>
            </a:fld>
            <a:endParaRPr lang="en-US"/>
          </a:p>
        </p:txBody>
      </p:sp>
      <p:sp>
        <p:nvSpPr>
          <p:cNvPr id="5" name="Footer Placeholder 4"/>
          <p:cNvSpPr>
            <a:spLocks noGrp="1"/>
          </p:cNvSpPr>
          <p:nvPr>
            <p:ph type="ftr" sz="quarter" idx="11"/>
          </p:nvPr>
        </p:nvSpPr>
        <p:spPr/>
        <p:txBody>
          <a:bodyPr/>
          <a:lstStyle/>
          <a:p>
            <a:r>
              <a:rPr lang="en-US"/>
              <a:t>Dr. Eltayeb Elsamani             </a:t>
            </a:r>
          </a:p>
        </p:txBody>
      </p:sp>
      <p:sp>
        <p:nvSpPr>
          <p:cNvPr id="6" name="Slide Number Placeholder 5"/>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F49F2AA-5BD8-4D59-9B15-A8A848DFA63D}" type="datetime1">
              <a:rPr lang="en-US" smtClean="0"/>
              <a:t>8/24/2024</a:t>
            </a:fld>
            <a:endParaRPr lang="en-US"/>
          </a:p>
        </p:txBody>
      </p:sp>
      <p:sp>
        <p:nvSpPr>
          <p:cNvPr id="6" name="Footer Placeholder 5"/>
          <p:cNvSpPr>
            <a:spLocks noGrp="1"/>
          </p:cNvSpPr>
          <p:nvPr>
            <p:ph type="ftr" sz="quarter" idx="11"/>
          </p:nvPr>
        </p:nvSpPr>
        <p:spPr/>
        <p:txBody>
          <a:bodyPr/>
          <a:lstStyle/>
          <a:p>
            <a:r>
              <a:rPr lang="en-US"/>
              <a:t>Dr. Eltayeb Elsamani             </a:t>
            </a:r>
          </a:p>
        </p:txBody>
      </p:sp>
      <p:sp>
        <p:nvSpPr>
          <p:cNvPr id="7" name="Slide Number Placeholder 6"/>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24CB3B7-8C42-40E3-ADF4-0657E7022FA1}" type="datetime1">
              <a:rPr lang="en-US" smtClean="0"/>
              <a:t>8/24/2024</a:t>
            </a:fld>
            <a:endParaRPr lang="en-US"/>
          </a:p>
        </p:txBody>
      </p:sp>
      <p:sp>
        <p:nvSpPr>
          <p:cNvPr id="8" name="Footer Placeholder 7"/>
          <p:cNvSpPr>
            <a:spLocks noGrp="1"/>
          </p:cNvSpPr>
          <p:nvPr>
            <p:ph type="ftr" sz="quarter" idx="11"/>
          </p:nvPr>
        </p:nvSpPr>
        <p:spPr/>
        <p:txBody>
          <a:bodyPr/>
          <a:lstStyle/>
          <a:p>
            <a:r>
              <a:rPr lang="en-US"/>
              <a:t>Dr. Eltayeb Elsamani             </a:t>
            </a:r>
          </a:p>
        </p:txBody>
      </p:sp>
      <p:sp>
        <p:nvSpPr>
          <p:cNvPr id="9" name="Slide Number Placeholder 8"/>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BFBC4D1-300F-42F8-9323-CD4148A268D3}" type="datetime1">
              <a:rPr lang="en-US" smtClean="0"/>
              <a:t>8/24/2024</a:t>
            </a:fld>
            <a:endParaRPr lang="en-US"/>
          </a:p>
        </p:txBody>
      </p:sp>
      <p:sp>
        <p:nvSpPr>
          <p:cNvPr id="4" name="Footer Placeholder 3"/>
          <p:cNvSpPr>
            <a:spLocks noGrp="1"/>
          </p:cNvSpPr>
          <p:nvPr>
            <p:ph type="ftr" sz="quarter" idx="11"/>
          </p:nvPr>
        </p:nvSpPr>
        <p:spPr/>
        <p:txBody>
          <a:bodyPr/>
          <a:lstStyle/>
          <a:p>
            <a:r>
              <a:rPr lang="en-US"/>
              <a:t>Dr. Eltayeb Elsamani             </a:t>
            </a:r>
          </a:p>
        </p:txBody>
      </p:sp>
      <p:sp>
        <p:nvSpPr>
          <p:cNvPr id="5" name="Slide Number Placeholder 4"/>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D9BFC-B20A-4E5A-A4F8-3D565CE3D4D9}" type="datetime1">
              <a:rPr lang="en-US" smtClean="0"/>
              <a:t>8/24/2024</a:t>
            </a:fld>
            <a:endParaRPr lang="en-US"/>
          </a:p>
        </p:txBody>
      </p:sp>
      <p:sp>
        <p:nvSpPr>
          <p:cNvPr id="3" name="Footer Placeholder 2"/>
          <p:cNvSpPr>
            <a:spLocks noGrp="1"/>
          </p:cNvSpPr>
          <p:nvPr>
            <p:ph type="ftr" sz="quarter" idx="11"/>
          </p:nvPr>
        </p:nvSpPr>
        <p:spPr/>
        <p:txBody>
          <a:bodyPr/>
          <a:lstStyle/>
          <a:p>
            <a:r>
              <a:rPr lang="en-US"/>
              <a:t>Dr. Eltayeb Elsamani             </a:t>
            </a:r>
          </a:p>
        </p:txBody>
      </p:sp>
      <p:sp>
        <p:nvSpPr>
          <p:cNvPr id="4" name="Slide Number Placeholder 3"/>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2EB32FC-1A72-4D64-AE69-60D418A6DB97}" type="datetime1">
              <a:rPr lang="en-US" smtClean="0"/>
              <a:t>8/24/2024</a:t>
            </a:fld>
            <a:endParaRPr lang="en-US"/>
          </a:p>
        </p:txBody>
      </p:sp>
      <p:sp>
        <p:nvSpPr>
          <p:cNvPr id="6" name="Footer Placeholder 5"/>
          <p:cNvSpPr>
            <a:spLocks noGrp="1"/>
          </p:cNvSpPr>
          <p:nvPr>
            <p:ph type="ftr" sz="quarter" idx="11"/>
          </p:nvPr>
        </p:nvSpPr>
        <p:spPr/>
        <p:txBody>
          <a:bodyPr/>
          <a:lstStyle/>
          <a:p>
            <a:r>
              <a:rPr lang="en-US"/>
              <a:t>Dr. Eltayeb Elsamani             </a:t>
            </a:r>
          </a:p>
        </p:txBody>
      </p:sp>
      <p:sp>
        <p:nvSpPr>
          <p:cNvPr id="7" name="Slide Number Placeholder 6"/>
          <p:cNvSpPr>
            <a:spLocks noGrp="1"/>
          </p:cNvSpPr>
          <p:nvPr>
            <p:ph type="sldNum" sz="quarter" idx="12"/>
          </p:nvPr>
        </p:nvSpPr>
        <p:spPr/>
        <p:txBody>
          <a:bodyPr/>
          <a:lstStyle/>
          <a:p>
            <a:fld id="{A786A925-9AFE-4734-890B-ABA08D8201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AC16D56-A27F-422E-A026-D95D878E8A98}" type="datetime1">
              <a:rPr lang="en-US" smtClean="0"/>
              <a:t>8/24/2024</a:t>
            </a:fld>
            <a:endParaRPr lang="en-US"/>
          </a:p>
        </p:txBody>
      </p:sp>
      <p:sp>
        <p:nvSpPr>
          <p:cNvPr id="6" name="Footer Placeholder 5"/>
          <p:cNvSpPr>
            <a:spLocks noGrp="1"/>
          </p:cNvSpPr>
          <p:nvPr>
            <p:ph type="ftr" sz="quarter" idx="11"/>
          </p:nvPr>
        </p:nvSpPr>
        <p:spPr/>
        <p:txBody>
          <a:bodyPr/>
          <a:lstStyle/>
          <a:p>
            <a:r>
              <a:rPr lang="en-US"/>
              <a:t>Dr. Eltayeb Elsamani             </a:t>
            </a:r>
          </a:p>
        </p:txBody>
      </p:sp>
      <p:sp>
        <p:nvSpPr>
          <p:cNvPr id="7" name="Slide Number Placeholder 6"/>
          <p:cNvSpPr>
            <a:spLocks noGrp="1"/>
          </p:cNvSpPr>
          <p:nvPr>
            <p:ph type="sldNum" sz="quarter" idx="12"/>
          </p:nvPr>
        </p:nvSpPr>
        <p:spPr>
          <a:xfrm>
            <a:off x="8077200" y="6356350"/>
            <a:ext cx="609600" cy="365125"/>
          </a:xfrm>
        </p:spPr>
        <p:txBody>
          <a:bodyPr/>
          <a:lstStyle/>
          <a:p>
            <a:fld id="{A786A925-9AFE-4734-890B-ABA08D82016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933FC4-4B51-4E04-818D-FFE38E0D2710}" type="datetime1">
              <a:rPr lang="en-US" smtClean="0"/>
              <a:t>8/24/2024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Dr. Eltayeb Elsamani             </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86A925-9AFE-4734-890B-ABA08D82016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dt="0"/>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C78B9D7-9E0A-43EA-9826-BFB4F9D273D7}" type="slidenum">
              <a:rPr lang="en-US" smtClean="0"/>
              <a:pPr/>
              <a:t>1</a:t>
            </a:fld>
            <a:endParaRPr lang="en-US" dirty="0"/>
          </a:p>
        </p:txBody>
      </p:sp>
      <p:sp>
        <p:nvSpPr>
          <p:cNvPr id="3" name="مستطيل 2"/>
          <p:cNvSpPr/>
          <p:nvPr/>
        </p:nvSpPr>
        <p:spPr>
          <a:xfrm>
            <a:off x="605272" y="1678080"/>
            <a:ext cx="7848872" cy="2862322"/>
          </a:xfrm>
          <a:prstGeom prst="rect">
            <a:avLst/>
          </a:prstGeom>
        </p:spPr>
        <p:txBody>
          <a:bodyPr wrap="square">
            <a:spAutoFit/>
          </a:bodyPr>
          <a:lstStyle/>
          <a:p>
            <a:pPr algn="ctr" rtl="0">
              <a:lnSpc>
                <a:spcPct val="150000"/>
              </a:lnSpc>
            </a:pPr>
            <a:r>
              <a:rPr lang="en-US" sz="6000" dirty="0"/>
              <a:t>Chapter 1 </a:t>
            </a:r>
            <a:br>
              <a:rPr lang="en-US" sz="6000" dirty="0"/>
            </a:br>
            <a:r>
              <a:rPr lang="en-US" sz="6000" dirty="0">
                <a:solidFill>
                  <a:srgbClr val="FF0000"/>
                </a:solidFill>
              </a:rPr>
              <a:t>Introduction </a:t>
            </a:r>
            <a:endParaRPr lang="ar-SA" sz="6000" dirty="0">
              <a:solidFill>
                <a:srgbClr val="FF0000"/>
              </a:solidFill>
            </a:endParaRPr>
          </a:p>
        </p:txBody>
      </p:sp>
    </p:spTree>
    <p:extLst>
      <p:ext uri="{BB962C8B-B14F-4D97-AF65-F5344CB8AC3E}">
        <p14:creationId xmlns:p14="http://schemas.microsoft.com/office/powerpoint/2010/main" val="962367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10</a:t>
            </a:fld>
            <a:endParaRPr lang="en-US"/>
          </a:p>
        </p:txBody>
      </p:sp>
      <p:sp>
        <p:nvSpPr>
          <p:cNvPr id="6" name="Rectangle 5"/>
          <p:cNvSpPr/>
          <p:nvPr/>
        </p:nvSpPr>
        <p:spPr>
          <a:xfrm>
            <a:off x="357158" y="1125899"/>
            <a:ext cx="8424936" cy="5401479"/>
          </a:xfrm>
          <a:prstGeom prst="rect">
            <a:avLst/>
          </a:prstGeom>
        </p:spPr>
        <p:txBody>
          <a:bodyPr wrap="square">
            <a:spAutoFit/>
          </a:bodyPr>
          <a:lstStyle/>
          <a:p>
            <a:pPr algn="just" rtl="1">
              <a:lnSpc>
                <a:spcPct val="150000"/>
              </a:lnSpc>
            </a:pPr>
            <a:r>
              <a:rPr lang="ar-SA" altLang="en-US" sz="3000" dirty="0">
                <a:cs typeface="Akhbar MT" pitchFamily="2" charset="-78"/>
              </a:rPr>
              <a:t>تأتي قيمة المعلومات من الخصائص التي تمتلكها:</a:t>
            </a:r>
          </a:p>
          <a:p>
            <a:pPr marL="457200" indent="-457200" algn="just" rtl="1">
              <a:lnSpc>
                <a:spcPct val="150000"/>
              </a:lnSpc>
              <a:buFont typeface="Wingdings" pitchFamily="2" charset="2"/>
              <a:buChar char="Ø"/>
            </a:pPr>
            <a:r>
              <a:rPr lang="ar-SA" altLang="en-US" sz="3000" b="1" dirty="0">
                <a:solidFill>
                  <a:srgbClr val="00B0F0"/>
                </a:solidFill>
                <a:cs typeface="Akhbar MT" pitchFamily="2" charset="-78"/>
              </a:rPr>
              <a:t>التوقيت</a:t>
            </a:r>
            <a:r>
              <a:rPr lang="ar-SA" altLang="en-US" sz="3000" dirty="0">
                <a:solidFill>
                  <a:srgbClr val="00B0F0"/>
                </a:solidFill>
                <a:cs typeface="Akhbar MT" pitchFamily="2" charset="-78"/>
              </a:rPr>
              <a:t> </a:t>
            </a:r>
            <a:r>
              <a:rPr lang="ar-SA" altLang="en-US" sz="3000" dirty="0">
                <a:cs typeface="Akhbar MT" pitchFamily="2" charset="-78"/>
              </a:rPr>
              <a:t>: لاقيمة للمعومة اذا فات اوانها </a:t>
            </a:r>
          </a:p>
          <a:p>
            <a:pPr marL="457200" indent="-457200" algn="just" rtl="1">
              <a:buFont typeface="Wingdings" pitchFamily="2" charset="2"/>
              <a:buChar char="Ø"/>
            </a:pPr>
            <a:r>
              <a:rPr lang="ar-SA" altLang="en-US" sz="3000" b="1" dirty="0">
                <a:solidFill>
                  <a:srgbClr val="00B0F0"/>
                </a:solidFill>
                <a:cs typeface="Akhbar MT" pitchFamily="2" charset="-78"/>
              </a:rPr>
              <a:t>التوفر</a:t>
            </a:r>
            <a:r>
              <a:rPr lang="ar-SA" altLang="en-US" sz="3000" dirty="0">
                <a:cs typeface="Akhbar MT" pitchFamily="2" charset="-78"/>
              </a:rPr>
              <a:t> : لا تدخل بها او عرقلتها ، ان تكون في التنسيق المطلوب </a:t>
            </a:r>
          </a:p>
          <a:p>
            <a:pPr marL="457200" indent="-457200" algn="just" rtl="1">
              <a:buFont typeface="Wingdings" pitchFamily="2" charset="2"/>
              <a:buChar char="Ø"/>
            </a:pPr>
            <a:r>
              <a:rPr lang="ar-SA" altLang="en-US" sz="3000" b="1" dirty="0">
                <a:solidFill>
                  <a:srgbClr val="00B0F0"/>
                </a:solidFill>
                <a:cs typeface="Akhbar MT" pitchFamily="2" charset="-78"/>
              </a:rPr>
              <a:t>الدقة</a:t>
            </a:r>
            <a:r>
              <a:rPr lang="ar-SA" altLang="en-US" sz="3000" dirty="0">
                <a:cs typeface="Akhbar MT" pitchFamily="2" charset="-78"/>
              </a:rPr>
              <a:t> : خالية من الأخطاء.</a:t>
            </a:r>
          </a:p>
          <a:p>
            <a:pPr marL="457200" indent="-457200" algn="just" rtl="1">
              <a:buFont typeface="Wingdings" pitchFamily="2" charset="2"/>
              <a:buChar char="Ø"/>
            </a:pPr>
            <a:r>
              <a:rPr lang="ar-SA" altLang="en-US" sz="3000" b="1" dirty="0">
                <a:solidFill>
                  <a:srgbClr val="00B0F0"/>
                </a:solidFill>
                <a:cs typeface="Akhbar MT" pitchFamily="2" charset="-78"/>
              </a:rPr>
              <a:t>الأصالة</a:t>
            </a:r>
            <a:r>
              <a:rPr lang="ar-SA" altLang="en-US" sz="3000" dirty="0">
                <a:cs typeface="Akhbar MT" pitchFamily="2" charset="-78"/>
              </a:rPr>
              <a:t> : في حالتها الاصلية </a:t>
            </a:r>
          </a:p>
          <a:p>
            <a:pPr marL="457200" indent="-457200" algn="just" rtl="1">
              <a:buFont typeface="Wingdings" pitchFamily="2" charset="2"/>
              <a:buChar char="Ø"/>
            </a:pPr>
            <a:r>
              <a:rPr lang="ar-SA" altLang="en-US" sz="3000" b="1" dirty="0">
                <a:solidFill>
                  <a:srgbClr val="00B0F0"/>
                </a:solidFill>
                <a:cs typeface="Akhbar MT" pitchFamily="2" charset="-78"/>
              </a:rPr>
              <a:t>السرية</a:t>
            </a:r>
            <a:r>
              <a:rPr lang="ar-SA" altLang="en-US" sz="3000" dirty="0">
                <a:cs typeface="Akhbar MT" pitchFamily="2" charset="-78"/>
              </a:rPr>
              <a:t> : يُمنع الإفصاح عنها لغير مصرح لهم . </a:t>
            </a:r>
            <a:endParaRPr lang="en-US" altLang="en-US" sz="3000" dirty="0">
              <a:cs typeface="Akhbar MT" pitchFamily="2" charset="-78"/>
            </a:endParaRPr>
          </a:p>
          <a:p>
            <a:pPr marL="457200" indent="-457200" algn="just" rtl="1">
              <a:lnSpc>
                <a:spcPct val="150000"/>
              </a:lnSpc>
              <a:buFont typeface="Wingdings" pitchFamily="2" charset="2"/>
              <a:buChar char="Ø"/>
            </a:pPr>
            <a:r>
              <a:rPr lang="ar-SA" altLang="en-US" sz="3000" b="1" dirty="0">
                <a:solidFill>
                  <a:srgbClr val="00B0F0"/>
                </a:solidFill>
                <a:cs typeface="Akhbar MT" pitchFamily="2" charset="-78"/>
              </a:rPr>
              <a:t>التكاملية</a:t>
            </a:r>
            <a:r>
              <a:rPr lang="ar-SA" altLang="en-US" sz="3000" dirty="0">
                <a:cs typeface="Akhbar MT" pitchFamily="2" charset="-78"/>
              </a:rPr>
              <a:t> : لم يتم تعديلها (نفس حجم الملف المرسل). </a:t>
            </a:r>
          </a:p>
          <a:p>
            <a:pPr marL="457200" indent="-457200" algn="just" rtl="1">
              <a:lnSpc>
                <a:spcPct val="150000"/>
              </a:lnSpc>
              <a:buFont typeface="Wingdings" pitchFamily="2" charset="2"/>
              <a:buChar char="Ø"/>
            </a:pPr>
            <a:r>
              <a:rPr lang="ar-SA" altLang="en-US" sz="3000" b="1" dirty="0">
                <a:solidFill>
                  <a:srgbClr val="00B0F0"/>
                </a:solidFill>
                <a:cs typeface="Akhbar MT" pitchFamily="2" charset="-78"/>
              </a:rPr>
              <a:t>ذات</a:t>
            </a:r>
            <a:r>
              <a:rPr lang="ar-SA" altLang="en-US" sz="3000" dirty="0">
                <a:cs typeface="Akhbar MT" pitchFamily="2" charset="-78"/>
              </a:rPr>
              <a:t> </a:t>
            </a:r>
            <a:r>
              <a:rPr lang="ar-SA" altLang="en-US" sz="3000" b="1" dirty="0">
                <a:solidFill>
                  <a:srgbClr val="00B0F0"/>
                </a:solidFill>
                <a:cs typeface="Akhbar MT" pitchFamily="2" charset="-78"/>
              </a:rPr>
              <a:t>جدوي</a:t>
            </a:r>
            <a:r>
              <a:rPr lang="ar-SA" altLang="en-US" sz="3000" dirty="0">
                <a:cs typeface="Akhbar MT" pitchFamily="2" charset="-78"/>
              </a:rPr>
              <a:t> : لها قيمة </a:t>
            </a:r>
            <a:endParaRPr lang="en-US" altLang="en-US" sz="3000" dirty="0">
              <a:cs typeface="Akhbar MT" pitchFamily="2" charset="-78"/>
            </a:endParaRPr>
          </a:p>
          <a:p>
            <a:pPr marL="457200" indent="-457200" algn="just" rtl="1">
              <a:lnSpc>
                <a:spcPct val="150000"/>
              </a:lnSpc>
              <a:buFont typeface="Wingdings" pitchFamily="2" charset="2"/>
              <a:buChar char="Ø"/>
            </a:pPr>
            <a:r>
              <a:rPr lang="ar-SA" altLang="en-US" sz="3000" b="1" dirty="0">
                <a:solidFill>
                  <a:srgbClr val="00B0F0"/>
                </a:solidFill>
                <a:cs typeface="Akhbar MT" pitchFamily="2" charset="-78"/>
              </a:rPr>
              <a:t>الملكية</a:t>
            </a:r>
            <a:r>
              <a:rPr lang="ar-SA" altLang="en-US" sz="3000" dirty="0">
                <a:cs typeface="Akhbar MT" pitchFamily="2" charset="-78"/>
              </a:rPr>
              <a:t>. </a:t>
            </a: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Rectangle 1"/>
          <p:cNvSpPr/>
          <p:nvPr/>
        </p:nvSpPr>
        <p:spPr>
          <a:xfrm>
            <a:off x="4733389" y="686444"/>
            <a:ext cx="4176144" cy="584775"/>
          </a:xfrm>
          <a:prstGeom prst="rect">
            <a:avLst/>
          </a:prstGeom>
        </p:spPr>
        <p:txBody>
          <a:bodyPr wrap="none">
            <a:spAutoFit/>
          </a:bodyPr>
          <a:lstStyle/>
          <a:p>
            <a:pPr algn="r" rtl="1">
              <a:spcBef>
                <a:spcPct val="0"/>
              </a:spcBef>
            </a:pPr>
            <a:r>
              <a:rPr lang="ar-SA" altLang="en-US" sz="3200" b="1" dirty="0">
                <a:solidFill>
                  <a:srgbClr val="FF0000"/>
                </a:solidFill>
                <a:latin typeface="+mj-lt"/>
                <a:ea typeface="+mj-ea"/>
                <a:cs typeface="PT Bold Heading" pitchFamily="2" charset="-78"/>
              </a:rPr>
              <a:t>الخصائص الحرجة للمعلومات </a:t>
            </a:r>
          </a:p>
        </p:txBody>
      </p:sp>
    </p:spTree>
    <p:extLst>
      <p:ext uri="{BB962C8B-B14F-4D97-AF65-F5344CB8AC3E}">
        <p14:creationId xmlns:p14="http://schemas.microsoft.com/office/powerpoint/2010/main" val="1146683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2040"/>
            <a:ext cx="8229600" cy="780696"/>
          </a:xfrm>
        </p:spPr>
        <p:txBody>
          <a:bodyPr>
            <a:normAutofit/>
          </a:bodyPr>
          <a:lstStyle/>
          <a:p>
            <a:pPr algn="r"/>
            <a:r>
              <a:rPr lang="ar-SA" sz="3200" b="1" dirty="0">
                <a:solidFill>
                  <a:srgbClr val="FF0000"/>
                </a:solidFill>
                <a:cs typeface="PT Bold Heading" pitchFamily="2" charset="-78"/>
              </a:rPr>
              <a:t>عناصر امن المعلومات (</a:t>
            </a:r>
            <a:r>
              <a:rPr lang="en-US" sz="3200" b="1" dirty="0">
                <a:solidFill>
                  <a:srgbClr val="FF0000"/>
                </a:solidFill>
                <a:cs typeface="PT Bold Heading" pitchFamily="2" charset="-78"/>
              </a:rPr>
              <a:t>CIA and others</a:t>
            </a:r>
            <a:r>
              <a:rPr lang="ar-SA" sz="3200" b="1" dirty="0">
                <a:solidFill>
                  <a:srgbClr val="FF0000"/>
                </a:solidFill>
                <a:cs typeface="PT Bold Heading" pitchFamily="2" charset="-78"/>
              </a:rPr>
              <a:t>)</a:t>
            </a:r>
            <a:endParaRPr lang="en-US" sz="3200" b="1" dirty="0">
              <a:solidFill>
                <a:srgbClr val="FF0000"/>
              </a:solidFill>
              <a:cs typeface="PT Bold Heading" pitchFamily="2" charset="-78"/>
            </a:endParaRPr>
          </a:p>
        </p:txBody>
      </p:sp>
      <p:sp>
        <p:nvSpPr>
          <p:cNvPr id="15" name="Rectangle 3"/>
          <p:cNvSpPr txBox="1">
            <a:spLocks noChangeArrowheads="1"/>
          </p:cNvSpPr>
          <p:nvPr/>
        </p:nvSpPr>
        <p:spPr>
          <a:xfrm>
            <a:off x="279204" y="1097360"/>
            <a:ext cx="8568952" cy="5427984"/>
          </a:xfrm>
          <a:prstGeom prst="rect">
            <a:avLst/>
          </a:prstGeom>
        </p:spPr>
        <p:txBody>
          <a:bodyPr vert="horz">
            <a:no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514350" indent="-514350" algn="just">
              <a:buFont typeface="Wingdings 2"/>
              <a:buAutoNum type="arabicPeriod"/>
              <a:defRPr/>
            </a:pPr>
            <a:r>
              <a:rPr lang="ar-SA" sz="3000" b="1" dirty="0">
                <a:cs typeface="Akhbar MT" pitchFamily="2" charset="-78"/>
              </a:rPr>
              <a:t>السرية</a:t>
            </a:r>
            <a:r>
              <a:rPr lang="ar-SA" sz="3000" dirty="0">
                <a:cs typeface="Akhbar MT" pitchFamily="2" charset="-78"/>
              </a:rPr>
              <a:t> (</a:t>
            </a:r>
            <a:r>
              <a:rPr lang="en-US" dirty="0">
                <a:solidFill>
                  <a:srgbClr val="00B0F0"/>
                </a:solidFill>
                <a:cs typeface="Akhbar MT" pitchFamily="2" charset="-78"/>
              </a:rPr>
              <a:t>Confidentiality</a:t>
            </a:r>
            <a:r>
              <a:rPr lang="en-US" sz="2800" dirty="0">
                <a:solidFill>
                  <a:srgbClr val="00B0F0"/>
                </a:solidFill>
                <a:cs typeface="Akhbar MT" pitchFamily="2" charset="-78"/>
              </a:rPr>
              <a:t> </a:t>
            </a:r>
            <a:r>
              <a:rPr lang="ar-SA" sz="3000" dirty="0">
                <a:cs typeface="Akhbar MT" pitchFamily="2" charset="-78"/>
              </a:rPr>
              <a:t>) :حماية المعلومات من الوصول الغير مصرح ، بحيث  تشمل كافة الاجراءات و العمليات التي تمنع الاطلاع و الوصول الغير مصرح للمعلومات الحساسة او السرية. </a:t>
            </a:r>
          </a:p>
          <a:p>
            <a:pPr marL="514350" indent="-514350" algn="just">
              <a:lnSpc>
                <a:spcPct val="150000"/>
              </a:lnSpc>
              <a:buFont typeface="Wingdings 2"/>
              <a:buAutoNum type="arabicPeriod"/>
              <a:defRPr/>
            </a:pPr>
            <a:r>
              <a:rPr lang="ar-SA" sz="3000" b="1" dirty="0">
                <a:cs typeface="Akhbar MT" pitchFamily="2" charset="-78"/>
              </a:rPr>
              <a:t>التكاملية</a:t>
            </a:r>
            <a:r>
              <a:rPr lang="ar-SA" sz="3000" dirty="0">
                <a:cs typeface="Akhbar MT" pitchFamily="2" charset="-78"/>
              </a:rPr>
              <a:t> (</a:t>
            </a:r>
            <a:r>
              <a:rPr lang="en-US" dirty="0">
                <a:solidFill>
                  <a:srgbClr val="00B0F0"/>
                </a:solidFill>
                <a:cs typeface="Akhbar MT" pitchFamily="2" charset="-78"/>
              </a:rPr>
              <a:t>Integrity</a:t>
            </a:r>
            <a:r>
              <a:rPr lang="ar-SA" sz="3000" dirty="0">
                <a:cs typeface="Akhbar MT" pitchFamily="2" charset="-78"/>
              </a:rPr>
              <a:t>) :حماية المعلومات من التعديل / التغير. </a:t>
            </a:r>
          </a:p>
          <a:p>
            <a:pPr marL="514350" indent="-514350" algn="just">
              <a:lnSpc>
                <a:spcPct val="150000"/>
              </a:lnSpc>
              <a:buFont typeface="Wingdings 2"/>
              <a:buAutoNum type="arabicPeriod"/>
              <a:defRPr/>
            </a:pPr>
            <a:r>
              <a:rPr lang="ar-SA" sz="3000" b="1" dirty="0">
                <a:cs typeface="Akhbar MT" pitchFamily="2" charset="-78"/>
              </a:rPr>
              <a:t>توفر</a:t>
            </a:r>
            <a:r>
              <a:rPr lang="ar-SA" sz="3000" dirty="0">
                <a:cs typeface="Akhbar MT" pitchFamily="2" charset="-78"/>
              </a:rPr>
              <a:t> </a:t>
            </a:r>
            <a:r>
              <a:rPr lang="ar-SA" sz="3000" b="1" dirty="0">
                <a:cs typeface="Akhbar MT" pitchFamily="2" charset="-78"/>
              </a:rPr>
              <a:t>المعلومات</a:t>
            </a:r>
            <a:r>
              <a:rPr lang="ar-SA" sz="3000" dirty="0">
                <a:cs typeface="Akhbar MT" pitchFamily="2" charset="-78"/>
              </a:rPr>
              <a:t> (</a:t>
            </a:r>
            <a:r>
              <a:rPr lang="en-US" dirty="0">
                <a:solidFill>
                  <a:srgbClr val="00B0F0"/>
                </a:solidFill>
                <a:cs typeface="Akhbar MT" pitchFamily="2" charset="-78"/>
              </a:rPr>
              <a:t>Availability</a:t>
            </a:r>
            <a:r>
              <a:rPr lang="ar-SA" sz="3000" dirty="0">
                <a:cs typeface="Akhbar MT" pitchFamily="2" charset="-78"/>
              </a:rPr>
              <a:t>) : توفر المعلومة متي ما طلبت  </a:t>
            </a:r>
          </a:p>
          <a:p>
            <a:pPr marL="514350" indent="-514350" algn="just">
              <a:lnSpc>
                <a:spcPct val="150000"/>
              </a:lnSpc>
              <a:buFont typeface="Wingdings 2"/>
              <a:buAutoNum type="arabicPeriod"/>
              <a:defRPr/>
            </a:pPr>
            <a:r>
              <a:rPr lang="ar-SA" sz="3000" b="1" dirty="0">
                <a:cs typeface="Akhbar MT" pitchFamily="2" charset="-78"/>
              </a:rPr>
              <a:t>عدم</a:t>
            </a:r>
            <a:r>
              <a:rPr lang="ar-SA" sz="3000" dirty="0">
                <a:cs typeface="Akhbar MT" pitchFamily="2" charset="-78"/>
              </a:rPr>
              <a:t> </a:t>
            </a:r>
            <a:r>
              <a:rPr lang="ar-SA" sz="3000" b="1" dirty="0">
                <a:cs typeface="Akhbar MT" pitchFamily="2" charset="-78"/>
              </a:rPr>
              <a:t>الانكار</a:t>
            </a:r>
            <a:r>
              <a:rPr lang="ar-SA" sz="3000" dirty="0">
                <a:cs typeface="Akhbar MT" pitchFamily="2" charset="-78"/>
              </a:rPr>
              <a:t>(</a:t>
            </a:r>
            <a:r>
              <a:rPr lang="en-US" sz="2000" dirty="0">
                <a:solidFill>
                  <a:srgbClr val="00B0F0"/>
                </a:solidFill>
                <a:cs typeface="Akhbar MT" pitchFamily="2" charset="-78"/>
              </a:rPr>
              <a:t>Non-Repudiation</a:t>
            </a:r>
            <a:r>
              <a:rPr lang="ar-SA" sz="3000" dirty="0">
                <a:cs typeface="Akhbar MT" pitchFamily="2" charset="-78"/>
              </a:rPr>
              <a:t>) :ضمان عدم انكار الشخص للعمل الذي قام به </a:t>
            </a:r>
          </a:p>
          <a:p>
            <a:pPr marL="514350" indent="-514350" algn="just">
              <a:lnSpc>
                <a:spcPct val="150000"/>
              </a:lnSpc>
              <a:buFont typeface="Wingdings 2"/>
              <a:buAutoNum type="arabicPeriod"/>
              <a:defRPr/>
            </a:pPr>
            <a:r>
              <a:rPr lang="ar-SA" sz="3000" b="1" dirty="0">
                <a:cs typeface="Akhbar MT" pitchFamily="2" charset="-78"/>
              </a:rPr>
              <a:t>الوثوقية</a:t>
            </a:r>
            <a:r>
              <a:rPr lang="ar-SA" sz="3000" dirty="0">
                <a:cs typeface="Akhbar MT" pitchFamily="2" charset="-78"/>
              </a:rPr>
              <a:t> / </a:t>
            </a:r>
            <a:r>
              <a:rPr lang="ar-SA" sz="3000" b="1" dirty="0">
                <a:cs typeface="Akhbar MT" pitchFamily="2" charset="-78"/>
              </a:rPr>
              <a:t>التحقق</a:t>
            </a:r>
            <a:r>
              <a:rPr lang="ar-SA" sz="3000" dirty="0">
                <a:cs typeface="Akhbar MT" pitchFamily="2" charset="-78"/>
              </a:rPr>
              <a:t>(</a:t>
            </a:r>
            <a:r>
              <a:rPr lang="en-US" dirty="0">
                <a:solidFill>
                  <a:srgbClr val="00B0F0"/>
                </a:solidFill>
                <a:cs typeface="Akhbar MT" pitchFamily="2" charset="-78"/>
              </a:rPr>
              <a:t>Authentication</a:t>
            </a:r>
            <a:r>
              <a:rPr lang="en-US" sz="3000" dirty="0">
                <a:cs typeface="Akhbar MT" pitchFamily="2" charset="-78"/>
              </a:rPr>
              <a:t> </a:t>
            </a:r>
            <a:r>
              <a:rPr lang="ar-SA" sz="3000" dirty="0">
                <a:cs typeface="Akhbar MT" pitchFamily="2" charset="-78"/>
              </a:rPr>
              <a:t>) : التاكد من ان المتصل هو المصرح له </a:t>
            </a:r>
          </a:p>
          <a:p>
            <a:pPr marL="514350" indent="-514350" algn="just">
              <a:lnSpc>
                <a:spcPct val="150000"/>
              </a:lnSpc>
              <a:buFont typeface="Wingdings 2"/>
              <a:buAutoNum type="arabicPeriod"/>
              <a:defRPr/>
            </a:pPr>
            <a:r>
              <a:rPr lang="ar-SA" sz="3000" b="1" dirty="0">
                <a:cs typeface="Akhbar MT" pitchFamily="2" charset="-78"/>
              </a:rPr>
              <a:t>التحكم في الوصول</a:t>
            </a:r>
            <a:r>
              <a:rPr lang="ar-SA" sz="2800" dirty="0">
                <a:cs typeface="Akhbar MT" pitchFamily="2" charset="-78"/>
              </a:rPr>
              <a:t>(</a:t>
            </a:r>
            <a:r>
              <a:rPr lang="en-US" sz="2400" dirty="0">
                <a:solidFill>
                  <a:srgbClr val="00B0F0"/>
                </a:solidFill>
                <a:cs typeface="Akhbar MT" pitchFamily="2" charset="-78"/>
              </a:rPr>
              <a:t>Access Control </a:t>
            </a:r>
            <a:r>
              <a:rPr lang="ar-SA" sz="2800" dirty="0">
                <a:cs typeface="Akhbar MT" pitchFamily="2" charset="-78"/>
              </a:rPr>
              <a:t>) : منع الاستخدام الغير مصرح للموارد. </a:t>
            </a:r>
          </a:p>
        </p:txBody>
      </p:sp>
    </p:spTree>
    <p:extLst>
      <p:ext uri="{BB962C8B-B14F-4D97-AF65-F5344CB8AC3E}">
        <p14:creationId xmlns:p14="http://schemas.microsoft.com/office/powerpoint/2010/main" val="3286824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445624" cy="5616624"/>
          </a:xfrm>
        </p:spPr>
        <p:txBody>
          <a:bodyPr>
            <a:noAutofit/>
          </a:bodyPr>
          <a:lstStyle/>
          <a:p>
            <a:pPr marL="514350" indent="-514350" algn="just">
              <a:lnSpc>
                <a:spcPct val="150000"/>
              </a:lnSpc>
              <a:buAutoNum type="arabicPeriod"/>
            </a:pPr>
            <a:r>
              <a:rPr lang="ar-SA" sz="3200" dirty="0">
                <a:cs typeface="Akhbar MT" pitchFamily="2" charset="-78"/>
              </a:rPr>
              <a:t>الحماية (</a:t>
            </a:r>
            <a:r>
              <a:rPr lang="en-US" sz="2800" dirty="0">
                <a:solidFill>
                  <a:srgbClr val="00B0F0"/>
                </a:solidFill>
                <a:cs typeface="Akhbar MT" pitchFamily="2" charset="-78"/>
              </a:rPr>
              <a:t>Protect</a:t>
            </a:r>
            <a:r>
              <a:rPr lang="ar-SA" sz="3200" dirty="0">
                <a:cs typeface="Akhbar MT" pitchFamily="2" charset="-78"/>
              </a:rPr>
              <a:t>):الاحتفاظ بالمعلومات السرية بعيدا عن الاشخاص غير المصرح لهم. </a:t>
            </a:r>
          </a:p>
          <a:p>
            <a:pPr marL="514350" indent="-514350" algn="just">
              <a:buAutoNum type="arabicPeriod"/>
            </a:pPr>
            <a:r>
              <a:rPr lang="ar-SA" sz="3200" dirty="0">
                <a:cs typeface="Akhbar MT" pitchFamily="2" charset="-78"/>
              </a:rPr>
              <a:t>الوقاية (</a:t>
            </a:r>
            <a:r>
              <a:rPr lang="en-US" sz="2800" dirty="0">
                <a:solidFill>
                  <a:srgbClr val="00B0F0"/>
                </a:solidFill>
                <a:cs typeface="Akhbar MT" pitchFamily="2" charset="-78"/>
              </a:rPr>
              <a:t>Prevention</a:t>
            </a:r>
            <a:r>
              <a:rPr lang="ar-SA" sz="3200" dirty="0">
                <a:cs typeface="Akhbar MT" pitchFamily="2" charset="-78"/>
              </a:rPr>
              <a:t>) :  منع او محاولة منع المخترقين من اختراق السياسات الامنية</a:t>
            </a:r>
          </a:p>
          <a:p>
            <a:pPr marL="514350" indent="-514350" algn="just">
              <a:buAutoNum type="arabicPeriod"/>
            </a:pPr>
            <a:r>
              <a:rPr lang="ar-SA" sz="3200" dirty="0">
                <a:cs typeface="Akhbar MT" pitchFamily="2" charset="-78"/>
              </a:rPr>
              <a:t>الكشف (</a:t>
            </a:r>
            <a:r>
              <a:rPr lang="en-US" sz="2800" dirty="0">
                <a:solidFill>
                  <a:srgbClr val="00B0F0"/>
                </a:solidFill>
                <a:cs typeface="Akhbar MT" pitchFamily="2" charset="-78"/>
              </a:rPr>
              <a:t>Detection</a:t>
            </a:r>
            <a:r>
              <a:rPr lang="ar-SA" sz="3200" dirty="0">
                <a:cs typeface="Akhbar MT" pitchFamily="2" charset="-78"/>
              </a:rPr>
              <a:t>):  كشف المخترقين الذين قاموا باختراق السياسات الامنية . </a:t>
            </a:r>
          </a:p>
          <a:p>
            <a:pPr marL="514350" indent="-514350" algn="just">
              <a:lnSpc>
                <a:spcPct val="150000"/>
              </a:lnSpc>
              <a:buAutoNum type="arabicPeriod"/>
            </a:pPr>
            <a:r>
              <a:rPr lang="ar-SA" sz="3200" dirty="0">
                <a:cs typeface="Akhbar MT" pitchFamily="2" charset="-78"/>
              </a:rPr>
              <a:t>الاسترجاع / التعافي (</a:t>
            </a:r>
            <a:r>
              <a:rPr lang="en-US" sz="2800" dirty="0">
                <a:solidFill>
                  <a:srgbClr val="00B0F0"/>
                </a:solidFill>
                <a:cs typeface="Akhbar MT" pitchFamily="2" charset="-78"/>
              </a:rPr>
              <a:t>Recovery</a:t>
            </a:r>
            <a:r>
              <a:rPr lang="ar-SA" sz="3200" dirty="0">
                <a:cs typeface="Akhbar MT" pitchFamily="2" charset="-78"/>
              </a:rPr>
              <a:t>): ( ايقاف الهجوم - تقييم الضرر - اصلاح الضرر  - الاستمرار في العمل ) . </a:t>
            </a:r>
          </a:p>
        </p:txBody>
      </p:sp>
      <p:sp>
        <p:nvSpPr>
          <p:cNvPr id="5" name="Slide Number Placeholder 4"/>
          <p:cNvSpPr>
            <a:spLocks noGrp="1"/>
          </p:cNvSpPr>
          <p:nvPr>
            <p:ph type="sldNum" sz="quarter" idx="12"/>
          </p:nvPr>
        </p:nvSpPr>
        <p:spPr/>
        <p:txBody>
          <a:bodyPr/>
          <a:lstStyle/>
          <a:p>
            <a:fld id="{A786A925-9AFE-4734-890B-ABA08D82016E}" type="slidenum">
              <a:rPr lang="en-US" smtClean="0"/>
              <a:pPr/>
              <a:t>12</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Title 1"/>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اهداف امن المعلومات</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3559799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13</a:t>
            </a:fld>
            <a:endParaRPr lang="en-US"/>
          </a:p>
        </p:txBody>
      </p:sp>
      <p:sp>
        <p:nvSpPr>
          <p:cNvPr id="6" name="Rectangle 5"/>
          <p:cNvSpPr/>
          <p:nvPr/>
        </p:nvSpPr>
        <p:spPr>
          <a:xfrm>
            <a:off x="357158" y="1125899"/>
            <a:ext cx="8424936" cy="1477328"/>
          </a:xfrm>
          <a:prstGeom prst="rect">
            <a:avLst/>
          </a:prstGeom>
        </p:spPr>
        <p:txBody>
          <a:bodyPr wrap="square">
            <a:spAutoFit/>
          </a:bodyPr>
          <a:lstStyle/>
          <a:p>
            <a:pPr marL="457200" indent="-457200" algn="just" rtl="1">
              <a:buFont typeface="Wingdings" pitchFamily="2" charset="2"/>
              <a:buChar char="Ø"/>
            </a:pPr>
            <a:r>
              <a:rPr lang="ar-SA" altLang="en-US" sz="3000" dirty="0">
                <a:cs typeface="Akhbar MT" pitchFamily="2" charset="-78"/>
              </a:rPr>
              <a:t>من المستحيل الموازنة بين امن المعلوملت و الوصول اليها – لانها  </a:t>
            </a:r>
          </a:p>
          <a:p>
            <a:pPr marL="457200" indent="-457200" algn="just" rtl="1">
              <a:buFont typeface="Wingdings" pitchFamily="2" charset="2"/>
              <a:buChar char="Ø"/>
            </a:pPr>
            <a:r>
              <a:rPr lang="ar-SA" altLang="en-US" sz="3000" dirty="0">
                <a:cs typeface="Akhbar MT" pitchFamily="2" charset="-78"/>
              </a:rPr>
              <a:t>يجب اعتبار الأمن بمثابة توازن بين الحماية والتوافر لتحقيق التوازن .</a:t>
            </a:r>
          </a:p>
          <a:p>
            <a:pPr marL="457200" indent="-457200" algn="just" rtl="1">
              <a:buFont typeface="Wingdings" pitchFamily="2" charset="2"/>
              <a:buChar char="Ø"/>
            </a:pPr>
            <a:r>
              <a:rPr lang="ar-SA" altLang="en-US" sz="3000" dirty="0">
                <a:cs typeface="Akhbar MT" pitchFamily="2" charset="-78"/>
              </a:rPr>
              <a:t>يجب أن يسمح مستوى الأمان بالوصول المعقول ، مع الحماية من التهديدات</a:t>
            </a: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Rectangle 1"/>
          <p:cNvSpPr/>
          <p:nvPr/>
        </p:nvSpPr>
        <p:spPr>
          <a:xfrm>
            <a:off x="3132630" y="611977"/>
            <a:ext cx="5920211" cy="584775"/>
          </a:xfrm>
          <a:prstGeom prst="rect">
            <a:avLst/>
          </a:prstGeom>
        </p:spPr>
        <p:txBody>
          <a:bodyPr wrap="none">
            <a:spAutoFit/>
          </a:bodyPr>
          <a:lstStyle/>
          <a:p>
            <a:pPr algn="r" rtl="1">
              <a:spcBef>
                <a:spcPct val="0"/>
              </a:spcBef>
            </a:pPr>
            <a:r>
              <a:rPr lang="ar-SA" altLang="en-US" sz="3200" b="1" dirty="0">
                <a:solidFill>
                  <a:srgbClr val="FF0000"/>
                </a:solidFill>
                <a:latin typeface="+mj-lt"/>
                <a:ea typeface="+mj-ea"/>
                <a:cs typeface="PT Bold Heading" pitchFamily="2" charset="-78"/>
              </a:rPr>
              <a:t>الموازنة بين أمن المعلومات والوصول إليها</a:t>
            </a:r>
          </a:p>
        </p:txBody>
      </p:sp>
      <p:pic>
        <p:nvPicPr>
          <p:cNvPr id="8" name="Picture 2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2272"/>
          <a:stretch>
            <a:fillRect/>
          </a:stretch>
        </p:blipFill>
        <p:spPr>
          <a:xfrm>
            <a:off x="43094" y="2564904"/>
            <a:ext cx="8921394" cy="4219672"/>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
        <p:nvSpPr>
          <p:cNvPr id="3" name="Rectangle 2"/>
          <p:cNvSpPr/>
          <p:nvPr/>
        </p:nvSpPr>
        <p:spPr>
          <a:xfrm>
            <a:off x="107504" y="6102151"/>
            <a:ext cx="3799566" cy="369332"/>
          </a:xfrm>
          <a:prstGeom prst="rect">
            <a:avLst/>
          </a:prstGeom>
        </p:spPr>
        <p:txBody>
          <a:bodyPr wrap="none">
            <a:spAutoFit/>
          </a:bodyPr>
          <a:lstStyle/>
          <a:p>
            <a:r>
              <a:rPr lang="en-US" b="1" dirty="0">
                <a:solidFill>
                  <a:srgbClr val="FF0000"/>
                </a:solidFill>
              </a:rPr>
              <a:t>chief information security officer</a:t>
            </a:r>
            <a:endParaRPr lang="ar-SA" b="1" dirty="0">
              <a:solidFill>
                <a:srgbClr val="FF0000"/>
              </a:solidFill>
            </a:endParaRPr>
          </a:p>
        </p:txBody>
      </p:sp>
      <p:sp>
        <p:nvSpPr>
          <p:cNvPr id="4" name="Rectangle 3"/>
          <p:cNvSpPr/>
          <p:nvPr/>
        </p:nvSpPr>
        <p:spPr>
          <a:xfrm>
            <a:off x="5822469" y="6021288"/>
            <a:ext cx="3098925" cy="553998"/>
          </a:xfrm>
          <a:prstGeom prst="rect">
            <a:avLst/>
          </a:prstGeom>
        </p:spPr>
        <p:txBody>
          <a:bodyPr wrap="none">
            <a:spAutoFit/>
          </a:bodyPr>
          <a:lstStyle/>
          <a:p>
            <a:r>
              <a:rPr lang="ar-SA" sz="3000" dirty="0">
                <a:solidFill>
                  <a:srgbClr val="FF0000"/>
                </a:solidFill>
                <a:cs typeface="Akhbar MT" pitchFamily="2" charset="-78"/>
              </a:rPr>
              <a:t>كبير مسؤولي أمن المعلومات</a:t>
            </a:r>
          </a:p>
        </p:txBody>
      </p:sp>
    </p:spTree>
    <p:extLst>
      <p:ext uri="{BB962C8B-B14F-4D97-AF65-F5344CB8AC3E}">
        <p14:creationId xmlns:p14="http://schemas.microsoft.com/office/powerpoint/2010/main" val="256933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445624" cy="5616624"/>
          </a:xfrm>
        </p:spPr>
        <p:txBody>
          <a:bodyPr>
            <a:noAutofit/>
          </a:bodyPr>
          <a:lstStyle/>
          <a:p>
            <a:pPr marL="0" indent="0" algn="just">
              <a:buNone/>
            </a:pPr>
            <a:r>
              <a:rPr lang="ar-SA" sz="3000" dirty="0">
                <a:cs typeface="Akhbar MT" pitchFamily="2" charset="-78"/>
              </a:rPr>
              <a:t>هي مجموعة من الطرق تتبعها المنظمة لتحقيق اهداف امن المعلومات ، هذه العمليات تصمم للتعريف ، القياس ، الادارة و التحكم في المخاطر علي الانظمة . هذه العميات تتضمن العديد من الجوانب : </a:t>
            </a:r>
          </a:p>
          <a:p>
            <a:pPr marL="450850" indent="-450850" algn="just">
              <a:buFont typeface="Wingdings" panose="05000000000000000000" pitchFamily="2" charset="2"/>
              <a:buChar char="Ø"/>
            </a:pPr>
            <a:r>
              <a:rPr lang="ar-SA" sz="3000" dirty="0">
                <a:cs typeface="Akhbar MT" pitchFamily="2" charset="-78"/>
              </a:rPr>
              <a:t> </a:t>
            </a:r>
            <a:r>
              <a:rPr lang="ar-SA" sz="3000" dirty="0">
                <a:solidFill>
                  <a:srgbClr val="00B0F0"/>
                </a:solidFill>
                <a:cs typeface="Akhbar MT" pitchFamily="2" charset="-78"/>
              </a:rPr>
              <a:t>تقييم مخاطر امن المعلومات </a:t>
            </a:r>
            <a:r>
              <a:rPr lang="ar-SA" sz="3000" dirty="0">
                <a:cs typeface="Akhbar MT" pitchFamily="2" charset="-78"/>
              </a:rPr>
              <a:t>: عملية تعريف المخاطر ، نقاط الضعف و الهجمات المحتملة علي اصول المعلومات </a:t>
            </a:r>
          </a:p>
          <a:p>
            <a:pPr marL="450850" indent="-450850" algn="just">
              <a:buFont typeface="Wingdings" panose="05000000000000000000" pitchFamily="2" charset="2"/>
              <a:buChar char="Ø"/>
            </a:pPr>
            <a:r>
              <a:rPr lang="ar-SA" sz="3000" dirty="0">
                <a:solidFill>
                  <a:srgbClr val="00B0F0"/>
                </a:solidFill>
                <a:cs typeface="Akhbar MT" pitchFamily="2" charset="-78"/>
              </a:rPr>
              <a:t>استراتيجيات امن المعلومات </a:t>
            </a:r>
            <a:r>
              <a:rPr lang="ar-SA" sz="3000" dirty="0">
                <a:cs typeface="Akhbar MT" pitchFamily="2" charset="-78"/>
              </a:rPr>
              <a:t>: خطط تقليل المخاطر المرتبطة بالتكنولوجيا ، السياسات ، الاجراءات و التدريب . يجب ان توضع وتراجع بصورة جيدة</a:t>
            </a:r>
          </a:p>
          <a:p>
            <a:pPr marL="450850" indent="-450850" algn="just">
              <a:lnSpc>
                <a:spcPct val="150000"/>
              </a:lnSpc>
              <a:buFont typeface="Wingdings" panose="05000000000000000000" pitchFamily="2" charset="2"/>
              <a:buChar char="Ø"/>
            </a:pPr>
            <a:r>
              <a:rPr lang="ar-SA" sz="3000" dirty="0">
                <a:solidFill>
                  <a:srgbClr val="00B0F0"/>
                </a:solidFill>
                <a:cs typeface="Akhbar MT" pitchFamily="2" charset="-78"/>
              </a:rPr>
              <a:t>تطبيق التحكم في الامن </a:t>
            </a:r>
            <a:r>
              <a:rPr lang="ar-SA" sz="3000" dirty="0">
                <a:cs typeface="Akhbar MT" pitchFamily="2" charset="-78"/>
              </a:rPr>
              <a:t>: التاكد من ان المتعاملين مع النظام (كل المستخدمين ) يطبقون سياسات الامن الموضوعة و الالتزام بها ، مع التاكد من ان لديهم المعرفة الكافية بالمخاطر وكيفية التعامل معها بمهارة ووعيو تدريب </a:t>
            </a:r>
          </a:p>
        </p:txBody>
      </p:sp>
      <p:sp>
        <p:nvSpPr>
          <p:cNvPr id="5" name="Slide Number Placeholder 4"/>
          <p:cNvSpPr>
            <a:spLocks noGrp="1"/>
          </p:cNvSpPr>
          <p:nvPr>
            <p:ph type="sldNum" sz="quarter" idx="12"/>
          </p:nvPr>
        </p:nvSpPr>
        <p:spPr/>
        <p:txBody>
          <a:bodyPr/>
          <a:lstStyle/>
          <a:p>
            <a:fld id="{A786A925-9AFE-4734-890B-ABA08D82016E}" type="slidenum">
              <a:rPr lang="en-US" smtClean="0"/>
              <a:pPr/>
              <a:t>14</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Title 1"/>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عمليات الامن</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3348002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445624" cy="5616624"/>
          </a:xfrm>
        </p:spPr>
        <p:txBody>
          <a:bodyPr>
            <a:noAutofit/>
          </a:bodyPr>
          <a:lstStyle/>
          <a:p>
            <a:pPr marL="450850" indent="-450850" algn="just">
              <a:lnSpc>
                <a:spcPct val="150000"/>
              </a:lnSpc>
              <a:buFont typeface="Wingdings" panose="05000000000000000000" pitchFamily="2" charset="2"/>
              <a:buChar char="Ø"/>
            </a:pPr>
            <a:r>
              <a:rPr lang="ar-SA" sz="3000" dirty="0">
                <a:solidFill>
                  <a:srgbClr val="00B0F0"/>
                </a:solidFill>
                <a:cs typeface="Akhbar MT" pitchFamily="2" charset="-78"/>
              </a:rPr>
              <a:t>مراقبة الامن</a:t>
            </a:r>
            <a:r>
              <a:rPr lang="ar-SA" sz="3000" dirty="0">
                <a:cs typeface="Akhbar MT" pitchFamily="2" charset="-78"/>
              </a:rPr>
              <a:t>: يتم استخدام العديد من الطرق و المنهجيات لزيادة ضمان ان المخاطر تم تقليلها بشكل كبير ، هذه المنهجيات يجب ان تتحقق من وجود تحكم قوي وفعال .</a:t>
            </a:r>
          </a:p>
          <a:p>
            <a:pPr marL="450850" indent="-450850" algn="just">
              <a:lnSpc>
                <a:spcPct val="150000"/>
              </a:lnSpc>
              <a:buFont typeface="Wingdings" panose="05000000000000000000" pitchFamily="2" charset="2"/>
              <a:buChar char="Ø"/>
            </a:pPr>
            <a:r>
              <a:rPr lang="ar-SA" sz="3000" dirty="0">
                <a:solidFill>
                  <a:srgbClr val="00B0F0"/>
                </a:solidFill>
                <a:cs typeface="Akhbar MT" pitchFamily="2" charset="-78"/>
              </a:rPr>
              <a:t>مراقبة و تحديث عمليات الامن </a:t>
            </a:r>
            <a:r>
              <a:rPr lang="ar-SA" sz="3000" dirty="0">
                <a:cs typeface="Akhbar MT" pitchFamily="2" charset="-78"/>
              </a:rPr>
              <a:t>: عمليات امن المعلومات يجب ان تكون مستمرة، لان المخاطر و التهديدات متجددة ، لذا نحتاج الي جمع معلومات بصورة مستمرة عن المخاطر و التهديدات الانية و المتوقعة واتخاذ التدابير اللازمة لمجابهتها و مواجهتها ، فيتبع ذلك تغير الخطط و الاليات و الاستراتيجيات المستخدمة و فقا للتطورات الحديثة</a:t>
            </a:r>
          </a:p>
        </p:txBody>
      </p:sp>
      <p:sp>
        <p:nvSpPr>
          <p:cNvPr id="5" name="Slide Number Placeholder 4"/>
          <p:cNvSpPr>
            <a:spLocks noGrp="1"/>
          </p:cNvSpPr>
          <p:nvPr>
            <p:ph type="sldNum" sz="quarter" idx="12"/>
          </p:nvPr>
        </p:nvSpPr>
        <p:spPr/>
        <p:txBody>
          <a:bodyPr/>
          <a:lstStyle/>
          <a:p>
            <a:fld id="{A786A925-9AFE-4734-890B-ABA08D82016E}" type="slidenum">
              <a:rPr lang="en-US" smtClean="0"/>
              <a:pPr/>
              <a:t>15</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Title 1"/>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عمليات الامن</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1248678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16</a:t>
            </a:fld>
            <a:endParaRPr lang="en-US"/>
          </a:p>
        </p:txBody>
      </p:sp>
      <p:sp>
        <p:nvSpPr>
          <p:cNvPr id="6" name="Rectangle 5"/>
          <p:cNvSpPr/>
          <p:nvPr/>
        </p:nvSpPr>
        <p:spPr>
          <a:xfrm>
            <a:off x="357158" y="1125899"/>
            <a:ext cx="8424936" cy="5863144"/>
          </a:xfrm>
          <a:prstGeom prst="rect">
            <a:avLst/>
          </a:prstGeom>
        </p:spPr>
        <p:txBody>
          <a:bodyPr wrap="square">
            <a:spAutoFit/>
          </a:bodyPr>
          <a:lstStyle/>
          <a:p>
            <a:pPr marL="457200" indent="-457200" algn="just" rtl="1">
              <a:buFont typeface="Wingdings" pitchFamily="2" charset="2"/>
              <a:buChar char="Ø"/>
            </a:pPr>
            <a:r>
              <a:rPr lang="en-US" altLang="en-US" sz="2600" dirty="0">
                <a:cs typeface="Akhbar MT" pitchFamily="2" charset="-78"/>
              </a:rPr>
              <a:t>SDLC</a:t>
            </a:r>
            <a:r>
              <a:rPr lang="ar-SA" altLang="en-US" sz="3000" dirty="0">
                <a:cs typeface="Akhbar MT" pitchFamily="2" charset="-78"/>
              </a:rPr>
              <a:t>:</a:t>
            </a:r>
            <a:r>
              <a:rPr lang="en-US" altLang="en-US" sz="3000" dirty="0">
                <a:cs typeface="Akhbar MT" pitchFamily="2" charset="-78"/>
              </a:rPr>
              <a:t> </a:t>
            </a:r>
            <a:r>
              <a:rPr lang="ar-SA" altLang="en-US" sz="3000" dirty="0">
                <a:cs typeface="Akhbar MT" pitchFamily="2" charset="-78"/>
              </a:rPr>
              <a:t>هي منهجية لتصميم و تنفيذ أمن المعلومات داخل المنظمة</a:t>
            </a:r>
          </a:p>
          <a:p>
            <a:pPr marL="457200" indent="-457200" algn="just" rtl="1">
              <a:lnSpc>
                <a:spcPct val="150000"/>
              </a:lnSpc>
              <a:buFont typeface="Wingdings" pitchFamily="2" charset="2"/>
              <a:buChar char="Ø"/>
            </a:pPr>
            <a:r>
              <a:rPr lang="ar-SA" altLang="en-US" sz="3000" dirty="0">
                <a:cs typeface="Akhbar MT" pitchFamily="2" charset="-78"/>
              </a:rPr>
              <a:t>المنهجية هي نهج رسمي لحل المشكلات بناءً على تسلسل منطقي و منظم للإجراءات. </a:t>
            </a:r>
          </a:p>
          <a:p>
            <a:pPr marL="457200" indent="-457200" algn="just" rtl="1">
              <a:lnSpc>
                <a:spcPct val="150000"/>
              </a:lnSpc>
              <a:buFont typeface="Wingdings" pitchFamily="2" charset="2"/>
              <a:buChar char="Ø"/>
            </a:pPr>
            <a:r>
              <a:rPr lang="ar-SA" altLang="en-US" sz="3000" dirty="0">
                <a:cs typeface="Akhbar MT" pitchFamily="2" charset="-78"/>
              </a:rPr>
              <a:t>عند استخدام منهجية :</a:t>
            </a:r>
          </a:p>
          <a:p>
            <a:pPr marL="914400" lvl="1" indent="-457200" algn="just" rtl="1">
              <a:lnSpc>
                <a:spcPct val="150000"/>
              </a:lnSpc>
              <a:buFont typeface="Wingdings" pitchFamily="2" charset="2"/>
              <a:buChar char="§"/>
            </a:pPr>
            <a:r>
              <a:rPr lang="ar-SA" altLang="en-US" sz="3000" dirty="0">
                <a:cs typeface="Akhbar MT" pitchFamily="2" charset="-78"/>
              </a:rPr>
              <a:t>نضمن ان تكون الاجراءات عملية و علمية صارمة .	</a:t>
            </a:r>
          </a:p>
          <a:p>
            <a:pPr marL="914400" lvl="1" indent="-457200" algn="just" rtl="1">
              <a:lnSpc>
                <a:spcPct val="150000"/>
              </a:lnSpc>
              <a:buFont typeface="Wingdings" pitchFamily="2" charset="2"/>
              <a:buChar char="§"/>
            </a:pPr>
            <a:r>
              <a:rPr lang="ar-SA" altLang="en-US" sz="3000" dirty="0">
                <a:cs typeface="Akhbar MT" pitchFamily="2" charset="-78"/>
              </a:rPr>
              <a:t>نضمن عدم وجود اخطاء. </a:t>
            </a:r>
          </a:p>
          <a:p>
            <a:pPr marL="457200" indent="-457200" algn="just" rtl="1">
              <a:buFont typeface="Wingdings" pitchFamily="2" charset="2"/>
              <a:buChar char="Ø"/>
            </a:pPr>
            <a:r>
              <a:rPr lang="ar-SA" altLang="en-US" sz="3000" dirty="0">
                <a:cs typeface="Akhbar MT" pitchFamily="2" charset="-78"/>
              </a:rPr>
              <a:t>الهدف من دورة الحياة  هو وضع / برنامج أمني شامل .  </a:t>
            </a:r>
          </a:p>
          <a:p>
            <a:pPr marL="457200" indent="-457200" algn="just" rtl="1">
              <a:buFont typeface="Wingdings" pitchFamily="2" charset="2"/>
              <a:buChar char="Ø"/>
            </a:pPr>
            <a:r>
              <a:rPr lang="ar-SA" altLang="en-US" sz="3000" dirty="0">
                <a:cs typeface="Akhbar MT" pitchFamily="2" charset="-78"/>
              </a:rPr>
              <a:t>يتكون </a:t>
            </a:r>
            <a:r>
              <a:rPr lang="en-US" altLang="en-US" sz="3000" dirty="0">
                <a:cs typeface="Akhbar MT" pitchFamily="2" charset="-78"/>
              </a:rPr>
              <a:t>SDLC </a:t>
            </a:r>
            <a:r>
              <a:rPr lang="ar-SA" altLang="en-US" sz="3000" dirty="0">
                <a:cs typeface="Akhbar MT" pitchFamily="2" charset="-78"/>
              </a:rPr>
              <a:t>التقليدي من ست مراحل . </a:t>
            </a:r>
          </a:p>
          <a:p>
            <a:pPr marL="457200" indent="-457200" algn="just" rtl="1">
              <a:buFont typeface="Wingdings" pitchFamily="2" charset="2"/>
              <a:buChar char="Ø"/>
            </a:pPr>
            <a:r>
              <a:rPr lang="ar-SA" altLang="en-US" sz="3000" dirty="0">
                <a:cs typeface="Akhbar MT" pitchFamily="2" charset="-78"/>
              </a:rPr>
              <a:t>الشكل التالي يوضح المراحل </a:t>
            </a:r>
          </a:p>
          <a:p>
            <a:pPr marL="457200" indent="-457200" algn="just" rtl="1">
              <a:buFont typeface="Wingdings" pitchFamily="2" charset="2"/>
              <a:buChar char="Ø"/>
            </a:pPr>
            <a:endParaRPr lang="ar-SA" altLang="en-US" sz="3000" dirty="0">
              <a:cs typeface="Akhbar MT" pitchFamily="2" charset="-78"/>
            </a:endParaRP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Rectangle 1"/>
          <p:cNvSpPr/>
          <p:nvPr/>
        </p:nvSpPr>
        <p:spPr>
          <a:xfrm>
            <a:off x="220551" y="602679"/>
            <a:ext cx="8698150" cy="523220"/>
          </a:xfrm>
          <a:prstGeom prst="rect">
            <a:avLst/>
          </a:prstGeom>
        </p:spPr>
        <p:txBody>
          <a:bodyPr wrap="none">
            <a:spAutoFit/>
          </a:bodyPr>
          <a:lstStyle/>
          <a:p>
            <a:pPr algn="just" rtl="1"/>
            <a:r>
              <a:rPr lang="ar-SA" altLang="en-US" sz="2800" b="1" dirty="0">
                <a:solidFill>
                  <a:srgbClr val="FF0000"/>
                </a:solidFill>
                <a:cs typeface="Microsoft Uighur" pitchFamily="2" charset="-78"/>
              </a:rPr>
              <a:t>دورة حياة تطوير الانظمة (</a:t>
            </a:r>
            <a:r>
              <a:rPr lang="en-US" altLang="en-US" sz="2800" b="1" dirty="0">
                <a:solidFill>
                  <a:srgbClr val="FF0000"/>
                </a:solidFill>
                <a:cs typeface="Microsoft Uighur" pitchFamily="2" charset="-78"/>
              </a:rPr>
              <a:t>The Systems Development Life Cycle</a:t>
            </a:r>
            <a:r>
              <a:rPr lang="ar-SA" altLang="en-US" sz="2800" b="1" dirty="0">
                <a:solidFill>
                  <a:srgbClr val="FF0000"/>
                </a:solidFill>
                <a:cs typeface="Microsoft Uighur" pitchFamily="2" charset="-78"/>
              </a:rPr>
              <a:t>)</a:t>
            </a:r>
          </a:p>
        </p:txBody>
      </p:sp>
    </p:spTree>
    <p:extLst>
      <p:ext uri="{BB962C8B-B14F-4D97-AF65-F5344CB8AC3E}">
        <p14:creationId xmlns:p14="http://schemas.microsoft.com/office/powerpoint/2010/main" val="2909453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Dr. Eltayeb Elsamani             </a:t>
            </a:r>
          </a:p>
        </p:txBody>
      </p:sp>
      <p:sp>
        <p:nvSpPr>
          <p:cNvPr id="5" name="Slide Number Placeholder 4"/>
          <p:cNvSpPr>
            <a:spLocks noGrp="1"/>
          </p:cNvSpPr>
          <p:nvPr>
            <p:ph type="sldNum" sz="quarter" idx="12"/>
          </p:nvPr>
        </p:nvSpPr>
        <p:spPr/>
        <p:txBody>
          <a:bodyPr/>
          <a:lstStyle/>
          <a:p>
            <a:fld id="{A786A925-9AFE-4734-890B-ABA08D82016E}" type="slidenum">
              <a:rPr lang="en-US" smtClean="0"/>
              <a:pPr/>
              <a:t>17</a:t>
            </a:fld>
            <a:endParaRPr lang="en-US"/>
          </a:p>
        </p:txBody>
      </p:sp>
      <p:pic>
        <p:nvPicPr>
          <p:cNvPr id="6" name="Picture 2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740" t="2689" r="1740"/>
          <a:stretch>
            <a:fillRect/>
          </a:stretch>
        </p:blipFill>
        <p:spPr>
          <a:xfrm>
            <a:off x="0" y="1"/>
            <a:ext cx="9143999" cy="6309320"/>
          </a:xfrm>
          <a:noFill/>
          <a:extLs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val="309707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18</a:t>
            </a:fld>
            <a:endParaRPr lang="en-US"/>
          </a:p>
        </p:txBody>
      </p:sp>
      <p:sp>
        <p:nvSpPr>
          <p:cNvPr id="6" name="Rectangle 5"/>
          <p:cNvSpPr/>
          <p:nvPr/>
        </p:nvSpPr>
        <p:spPr>
          <a:xfrm>
            <a:off x="357158" y="1125899"/>
            <a:ext cx="8424936" cy="5139869"/>
          </a:xfrm>
          <a:prstGeom prst="rect">
            <a:avLst/>
          </a:prstGeom>
        </p:spPr>
        <p:txBody>
          <a:bodyPr wrap="square">
            <a:spAutoFit/>
          </a:bodyPr>
          <a:lstStyle/>
          <a:p>
            <a:pPr marL="514350" indent="-514350" algn="just" rtl="1">
              <a:buFont typeface="+mj-lt"/>
              <a:buAutoNum type="arabicPeriod"/>
            </a:pPr>
            <a:r>
              <a:rPr lang="ar-SA" altLang="en-US" sz="3000" b="1" dirty="0">
                <a:solidFill>
                  <a:srgbClr val="00B0F0"/>
                </a:solidFill>
              </a:rPr>
              <a:t>جمع المعلومات </a:t>
            </a:r>
            <a:r>
              <a:rPr lang="ar-SA" altLang="en-US" sz="2600" b="1" dirty="0">
                <a:solidFill>
                  <a:srgbClr val="00B0F0"/>
                </a:solidFill>
              </a:rPr>
              <a:t>(</a:t>
            </a:r>
            <a:r>
              <a:rPr lang="en-US" altLang="en-US" sz="2600" b="1" dirty="0">
                <a:solidFill>
                  <a:srgbClr val="00B0F0"/>
                </a:solidFill>
              </a:rPr>
              <a:t>Investigation</a:t>
            </a:r>
            <a:r>
              <a:rPr lang="en-US" altLang="en-US" sz="3200" dirty="0">
                <a:solidFill>
                  <a:srgbClr val="00B0F0"/>
                </a:solidFill>
              </a:rPr>
              <a:t> </a:t>
            </a:r>
            <a:r>
              <a:rPr lang="ar-SA" altLang="en-US" sz="3200" dirty="0">
                <a:solidFill>
                  <a:srgbClr val="00B0F0"/>
                </a:solidFill>
              </a:rPr>
              <a:t> ):</a:t>
            </a:r>
            <a:endParaRPr lang="ar-SA" altLang="en-US" sz="3000" dirty="0">
              <a:cs typeface="Akhbar MT" pitchFamily="2" charset="-78"/>
            </a:endParaRPr>
          </a:p>
          <a:p>
            <a:pPr marL="971550" lvl="1" indent="-514350" algn="just" rtl="1">
              <a:buFont typeface="+mj-lt"/>
              <a:buAutoNum type="arabicPeriod"/>
            </a:pPr>
            <a:r>
              <a:rPr lang="ar-SA" altLang="en-US" sz="3000" dirty="0">
                <a:cs typeface="Akhbar MT" pitchFamily="2" charset="-78"/>
              </a:rPr>
              <a:t> جمع المعلومات </a:t>
            </a:r>
          </a:p>
          <a:p>
            <a:pPr marL="971550" lvl="1" indent="-514350" algn="just" rtl="1">
              <a:buFont typeface="+mj-lt"/>
              <a:buAutoNum type="arabicPeriod"/>
            </a:pPr>
            <a:r>
              <a:rPr lang="ar-SA" altLang="en-US" sz="3000" dirty="0">
                <a:cs typeface="Akhbar MT" pitchFamily="2" charset="-78"/>
              </a:rPr>
              <a:t>مراجعة سياسات امن المنشأة المتبعة (ان وجدت)</a:t>
            </a:r>
          </a:p>
          <a:p>
            <a:pPr marL="971550" lvl="1" indent="-514350" algn="just" rtl="1">
              <a:buFont typeface="+mj-lt"/>
              <a:buAutoNum type="arabicPeriod"/>
            </a:pPr>
            <a:r>
              <a:rPr lang="ar-SA" altLang="en-US" sz="3000" dirty="0">
                <a:cs typeface="Akhbar MT" pitchFamily="2" charset="-78"/>
              </a:rPr>
              <a:t>جمع معلومات عن المخاطر (الفيزيائية و البرمجية)</a:t>
            </a:r>
          </a:p>
          <a:p>
            <a:pPr marL="514350" indent="-514350" algn="just" rtl="1">
              <a:buFont typeface="+mj-lt"/>
              <a:buAutoNum type="arabicPeriod"/>
            </a:pPr>
            <a:r>
              <a:rPr lang="ar-SA" altLang="en-US" sz="2800" b="1" dirty="0">
                <a:solidFill>
                  <a:srgbClr val="00B0F0"/>
                </a:solidFill>
              </a:rPr>
              <a:t>التحليل (</a:t>
            </a:r>
            <a:r>
              <a:rPr lang="en-US" altLang="en-US" sz="2600" b="1" dirty="0">
                <a:solidFill>
                  <a:srgbClr val="00B0F0"/>
                </a:solidFill>
              </a:rPr>
              <a:t>Analysis</a:t>
            </a:r>
            <a:r>
              <a:rPr lang="ar-SA" altLang="en-US" sz="2600" b="1" dirty="0">
                <a:solidFill>
                  <a:srgbClr val="00B0F0"/>
                </a:solidFill>
              </a:rPr>
              <a:t>) : </a:t>
            </a:r>
            <a:endParaRPr lang="ar-SA" altLang="en-US" sz="3000" dirty="0">
              <a:cs typeface="Akhbar MT" pitchFamily="2" charset="-78"/>
            </a:endParaRPr>
          </a:p>
          <a:p>
            <a:pPr marL="971550" lvl="1" indent="-514350" algn="just" rtl="1">
              <a:buFont typeface="+mj-lt"/>
              <a:buAutoNum type="arabicPeriod"/>
            </a:pPr>
            <a:r>
              <a:rPr lang="ar-SA" altLang="en-US" sz="3000" dirty="0">
                <a:cs typeface="Akhbar MT" pitchFamily="2" charset="-78"/>
              </a:rPr>
              <a:t>تحليل المعلومات التي تم جمعها </a:t>
            </a:r>
          </a:p>
          <a:p>
            <a:pPr marL="971550" lvl="1" indent="-514350" algn="just" rtl="1">
              <a:buFont typeface="+mj-lt"/>
              <a:buAutoNum type="arabicPeriod"/>
            </a:pPr>
            <a:r>
              <a:rPr lang="ar-SA" altLang="en-US" sz="3000" dirty="0">
                <a:cs typeface="Akhbar MT" pitchFamily="2" charset="-78"/>
              </a:rPr>
              <a:t>اجراءات تحليل المخاطر. </a:t>
            </a:r>
          </a:p>
          <a:p>
            <a:pPr marL="514350" indent="-514350" algn="just" rtl="1">
              <a:buFont typeface="+mj-lt"/>
              <a:buAutoNum type="arabicPeriod"/>
            </a:pPr>
            <a:r>
              <a:rPr lang="ar-SA" altLang="en-US" sz="2800" b="1" dirty="0">
                <a:solidFill>
                  <a:srgbClr val="00B0F0"/>
                </a:solidFill>
              </a:rPr>
              <a:t>التصمصم المنطقي (</a:t>
            </a:r>
            <a:r>
              <a:rPr lang="en-US" altLang="en-US" sz="2600" b="1" dirty="0">
                <a:solidFill>
                  <a:srgbClr val="00B0F0"/>
                </a:solidFill>
              </a:rPr>
              <a:t>Logical Design</a:t>
            </a:r>
            <a:r>
              <a:rPr lang="ar-SA" altLang="en-US" sz="2600" b="1" dirty="0">
                <a:solidFill>
                  <a:srgbClr val="00B0F0"/>
                </a:solidFill>
              </a:rPr>
              <a:t> ) : </a:t>
            </a:r>
          </a:p>
          <a:p>
            <a:pPr marL="971550" lvl="1" indent="-514350" algn="just" rtl="1">
              <a:buFont typeface="+mj-lt"/>
              <a:buAutoNum type="arabicPeriod"/>
            </a:pPr>
            <a:r>
              <a:rPr lang="ar-SA" altLang="en-US" sz="3000" dirty="0">
                <a:cs typeface="Akhbar MT" pitchFamily="2" charset="-78"/>
              </a:rPr>
              <a:t>انشاء (طوير) مخططات لامن البيانات. </a:t>
            </a:r>
          </a:p>
          <a:p>
            <a:pPr marL="971550" lvl="1" indent="-514350" algn="just" rtl="1">
              <a:buFont typeface="+mj-lt"/>
              <a:buAutoNum type="arabicPeriod"/>
            </a:pPr>
            <a:r>
              <a:rPr lang="ar-SA" altLang="en-US" sz="3000" dirty="0">
                <a:cs typeface="Akhbar MT" pitchFamily="2" charset="-78"/>
              </a:rPr>
              <a:t>وضع اجراءات الاستجابة للحوادث (الاستجابة – التعافي )</a:t>
            </a:r>
          </a:p>
          <a:p>
            <a:pPr marL="971550" lvl="1" indent="-514350" algn="just" rtl="1">
              <a:buFont typeface="+mj-lt"/>
              <a:buAutoNum type="arabicPeriod"/>
            </a:pPr>
            <a:r>
              <a:rPr lang="ar-SA" altLang="en-US" sz="3000" dirty="0">
                <a:cs typeface="Akhbar MT" pitchFamily="2" charset="-78"/>
              </a:rPr>
              <a:t>جدوي استمرارية المشروع ام الاستعانة بمصادر خارجية </a:t>
            </a: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Rectangle 1"/>
          <p:cNvSpPr/>
          <p:nvPr/>
        </p:nvSpPr>
        <p:spPr>
          <a:xfrm>
            <a:off x="5461860" y="611977"/>
            <a:ext cx="3358612" cy="584775"/>
          </a:xfrm>
          <a:prstGeom prst="rect">
            <a:avLst/>
          </a:prstGeom>
        </p:spPr>
        <p:txBody>
          <a:bodyPr wrap="none">
            <a:spAutoFit/>
          </a:bodyPr>
          <a:lstStyle/>
          <a:p>
            <a:pPr algn="just" rtl="1"/>
            <a:r>
              <a:rPr lang="ar-SA" altLang="en-US" sz="3200" b="1" dirty="0">
                <a:solidFill>
                  <a:srgbClr val="FF0000"/>
                </a:solidFill>
                <a:latin typeface="Akhbar MT"/>
                <a:cs typeface="Microsoft Uighur" pitchFamily="2" charset="-78"/>
              </a:rPr>
              <a:t>مراحل دورة حياة تطوير الانظمة</a:t>
            </a:r>
          </a:p>
        </p:txBody>
      </p:sp>
    </p:spTree>
    <p:extLst>
      <p:ext uri="{BB962C8B-B14F-4D97-AF65-F5344CB8AC3E}">
        <p14:creationId xmlns:p14="http://schemas.microsoft.com/office/powerpoint/2010/main" val="4222324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19</a:t>
            </a:fld>
            <a:endParaRPr lang="en-US"/>
          </a:p>
        </p:txBody>
      </p:sp>
      <p:sp>
        <p:nvSpPr>
          <p:cNvPr id="6" name="Rectangle 5"/>
          <p:cNvSpPr/>
          <p:nvPr/>
        </p:nvSpPr>
        <p:spPr>
          <a:xfrm>
            <a:off x="357158" y="1125899"/>
            <a:ext cx="8424936" cy="5509200"/>
          </a:xfrm>
          <a:prstGeom prst="rect">
            <a:avLst/>
          </a:prstGeom>
        </p:spPr>
        <p:txBody>
          <a:bodyPr wrap="square">
            <a:spAutoFit/>
          </a:bodyPr>
          <a:lstStyle/>
          <a:p>
            <a:pPr marL="514350" indent="-514350" algn="just" rtl="1">
              <a:buFont typeface="+mj-lt"/>
              <a:buAutoNum type="arabicPeriod" startAt="4"/>
            </a:pPr>
            <a:r>
              <a:rPr lang="ar-SA" altLang="en-US" sz="2800" b="1" dirty="0">
                <a:solidFill>
                  <a:srgbClr val="00B0F0"/>
                </a:solidFill>
              </a:rPr>
              <a:t>التصميم الفيزيائي (</a:t>
            </a:r>
            <a:r>
              <a:rPr lang="en-US" altLang="en-US" sz="2600" b="1" dirty="0">
                <a:solidFill>
                  <a:srgbClr val="00B0F0"/>
                </a:solidFill>
              </a:rPr>
              <a:t>Physical Design</a:t>
            </a:r>
            <a:r>
              <a:rPr lang="ar-SA" altLang="en-US" sz="2600" b="1" dirty="0">
                <a:solidFill>
                  <a:srgbClr val="00B0F0"/>
                </a:solidFill>
              </a:rPr>
              <a:t>)</a:t>
            </a:r>
          </a:p>
          <a:p>
            <a:pPr marL="971550" lvl="1" indent="-514350" algn="just" rtl="1">
              <a:buFont typeface="+mj-lt"/>
              <a:buAutoNum type="arabicPeriod"/>
            </a:pPr>
            <a:r>
              <a:rPr lang="ar-SA" altLang="en-US" sz="3000" dirty="0">
                <a:cs typeface="Akhbar MT" pitchFamily="2" charset="-78"/>
              </a:rPr>
              <a:t>تقييم تقنية الامان المطلوبة </a:t>
            </a:r>
          </a:p>
          <a:p>
            <a:pPr marL="971550" lvl="1" indent="-514350" algn="just" rtl="1">
              <a:buFont typeface="+mj-lt"/>
              <a:buAutoNum type="arabicPeriod"/>
            </a:pPr>
            <a:r>
              <a:rPr lang="ar-SA" altLang="en-US" sz="3000" dirty="0">
                <a:cs typeface="Akhbar MT" pitchFamily="2" charset="-78"/>
              </a:rPr>
              <a:t>توليد بدائل </a:t>
            </a:r>
          </a:p>
          <a:p>
            <a:pPr marL="971550" lvl="1" indent="-514350" algn="just" rtl="1">
              <a:buFont typeface="+mj-lt"/>
              <a:buAutoNum type="arabicPeriod"/>
            </a:pPr>
            <a:r>
              <a:rPr lang="ar-SA" altLang="en-US" sz="3000" dirty="0">
                <a:cs typeface="Akhbar MT" pitchFamily="2" charset="-78"/>
              </a:rPr>
              <a:t>اختيار التصميم النهائي للحماية   </a:t>
            </a:r>
          </a:p>
          <a:p>
            <a:pPr marL="514350" indent="-514350" algn="just" rtl="1">
              <a:buFont typeface="+mj-lt"/>
              <a:buAutoNum type="arabicPeriod" startAt="4"/>
            </a:pPr>
            <a:r>
              <a:rPr lang="ar-SA" altLang="en-US" sz="2800" b="1" dirty="0">
                <a:solidFill>
                  <a:srgbClr val="00B0F0"/>
                </a:solidFill>
              </a:rPr>
              <a:t>التطبيق (</a:t>
            </a:r>
            <a:r>
              <a:rPr lang="en-US" altLang="en-US" sz="2600" b="1" dirty="0">
                <a:solidFill>
                  <a:srgbClr val="00B0F0"/>
                </a:solidFill>
              </a:rPr>
              <a:t>Implementation</a:t>
            </a:r>
            <a:r>
              <a:rPr lang="ar-SA" altLang="en-US" sz="2600" b="1" dirty="0">
                <a:solidFill>
                  <a:srgbClr val="00B0F0"/>
                </a:solidFill>
              </a:rPr>
              <a:t>) : </a:t>
            </a:r>
          </a:p>
          <a:p>
            <a:pPr marL="971550" lvl="1" indent="-514350" algn="just" rtl="1">
              <a:buFont typeface="+mj-lt"/>
              <a:buAutoNum type="arabicPeriod"/>
            </a:pPr>
            <a:r>
              <a:rPr lang="ar-SA" altLang="en-US" sz="3000" dirty="0">
                <a:cs typeface="Akhbar MT" pitchFamily="2" charset="-78"/>
              </a:rPr>
              <a:t>اختبار الحلول الامنية ثم تنفيذها(تختبر بصورة متكررة)</a:t>
            </a:r>
          </a:p>
          <a:p>
            <a:pPr marL="971550" lvl="1" indent="-514350" algn="just" rtl="1">
              <a:buFont typeface="+mj-lt"/>
              <a:buAutoNum type="arabicPeriod"/>
            </a:pPr>
            <a:r>
              <a:rPr lang="ar-SA" altLang="en-US" sz="3000" dirty="0">
                <a:cs typeface="Akhbar MT" pitchFamily="2" charset="-78"/>
              </a:rPr>
              <a:t>تدريب المتعاملين (المستخدمين) مع الانظمة وتوعيتهم . </a:t>
            </a:r>
          </a:p>
          <a:p>
            <a:pPr marL="971550" lvl="1" indent="-514350" algn="just" rtl="1">
              <a:buFont typeface="+mj-lt"/>
              <a:buAutoNum type="arabicPeriod"/>
            </a:pPr>
            <a:r>
              <a:rPr lang="ar-SA" altLang="en-US" sz="3000" dirty="0">
                <a:cs typeface="Akhbar MT" pitchFamily="2" charset="-78"/>
              </a:rPr>
              <a:t>تقديم الحزمة المختبرة بالكامل للإدارة للموافقة النهائية. </a:t>
            </a:r>
          </a:p>
          <a:p>
            <a:pPr marL="514350" indent="-514350" algn="just" rtl="1">
              <a:buFont typeface="+mj-lt"/>
              <a:buAutoNum type="arabicPeriod" startAt="4"/>
            </a:pPr>
            <a:r>
              <a:rPr lang="ar-SA" altLang="en-US" sz="2800" b="1" dirty="0">
                <a:solidFill>
                  <a:srgbClr val="00B0F0"/>
                </a:solidFill>
              </a:rPr>
              <a:t>الصيانة(</a:t>
            </a:r>
            <a:r>
              <a:rPr lang="en-US" altLang="en-US" sz="2600" b="1" dirty="0">
                <a:solidFill>
                  <a:srgbClr val="00B0F0"/>
                </a:solidFill>
              </a:rPr>
              <a:t>Maintenance</a:t>
            </a:r>
            <a:r>
              <a:rPr lang="ar-SA" altLang="en-US" sz="2600" b="1" dirty="0">
                <a:solidFill>
                  <a:srgbClr val="00B0F0"/>
                </a:solidFill>
              </a:rPr>
              <a:t>) : </a:t>
            </a:r>
          </a:p>
          <a:p>
            <a:pPr marL="971550" lvl="1" indent="-514350" algn="just" rtl="1">
              <a:buFont typeface="+mj-lt"/>
              <a:buAutoNum type="arabicPeriod"/>
            </a:pPr>
            <a:r>
              <a:rPr lang="ar-SA" altLang="en-US" sz="3000" dirty="0">
                <a:cs typeface="Akhbar MT" pitchFamily="2" charset="-78"/>
              </a:rPr>
              <a:t>مهمة جدا . </a:t>
            </a:r>
          </a:p>
          <a:p>
            <a:pPr marL="971550" lvl="1" indent="-514350" algn="just" rtl="1">
              <a:buFont typeface="+mj-lt"/>
              <a:buAutoNum type="arabicPeriod"/>
            </a:pPr>
            <a:r>
              <a:rPr lang="ar-SA" altLang="en-US" sz="3000" dirty="0">
                <a:cs typeface="Akhbar MT" pitchFamily="2" charset="-78"/>
              </a:rPr>
              <a:t>التهديدات تتغير باستمرار . </a:t>
            </a:r>
          </a:p>
          <a:p>
            <a:pPr marL="971550" lvl="1" indent="-514350" algn="just" rtl="1">
              <a:buFont typeface="+mj-lt"/>
              <a:buAutoNum type="arabicPeriod"/>
            </a:pPr>
            <a:r>
              <a:rPr lang="ar-SA" altLang="en-US" sz="3000" dirty="0">
                <a:cs typeface="Akhbar MT" pitchFamily="2" charset="-78"/>
              </a:rPr>
              <a:t>المراقبة المستمرة ، التحديث و تطبيق التغيير. </a:t>
            </a: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Rectangle 1"/>
          <p:cNvSpPr/>
          <p:nvPr/>
        </p:nvSpPr>
        <p:spPr>
          <a:xfrm>
            <a:off x="5461860" y="611977"/>
            <a:ext cx="3358612" cy="584775"/>
          </a:xfrm>
          <a:prstGeom prst="rect">
            <a:avLst/>
          </a:prstGeom>
        </p:spPr>
        <p:txBody>
          <a:bodyPr wrap="none">
            <a:spAutoFit/>
          </a:bodyPr>
          <a:lstStyle/>
          <a:p>
            <a:pPr algn="just" rtl="1"/>
            <a:r>
              <a:rPr lang="ar-SA" altLang="en-US" sz="3200" b="1" dirty="0">
                <a:solidFill>
                  <a:srgbClr val="FF0000"/>
                </a:solidFill>
                <a:latin typeface="Akhbar MT"/>
                <a:cs typeface="Microsoft Uighur" pitchFamily="2" charset="-78"/>
              </a:rPr>
              <a:t>مراحل دورة حياة تطوير الانظمة</a:t>
            </a:r>
          </a:p>
        </p:txBody>
      </p:sp>
    </p:spTree>
    <p:extLst>
      <p:ext uri="{BB962C8B-B14F-4D97-AF65-F5344CB8AC3E}">
        <p14:creationId xmlns:p14="http://schemas.microsoft.com/office/powerpoint/2010/main" val="212675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64299" y="1097360"/>
            <a:ext cx="8640960" cy="5499992"/>
          </a:xfrm>
        </p:spPr>
        <p:txBody>
          <a:bodyPr>
            <a:noAutofit/>
          </a:bodyPr>
          <a:lstStyle/>
          <a:p>
            <a:pPr algn="just">
              <a:buFont typeface="Wingdings" panose="05000000000000000000" pitchFamily="2" charset="2"/>
              <a:buChar char="Ø"/>
              <a:defRPr/>
            </a:pPr>
            <a:r>
              <a:rPr lang="ar-SA" sz="3000" b="1" dirty="0">
                <a:solidFill>
                  <a:srgbClr val="00B0F0"/>
                </a:solidFill>
                <a:cs typeface="Akhbar MT" pitchFamily="2" charset="-78"/>
              </a:rPr>
              <a:t>الامن</a:t>
            </a:r>
            <a:r>
              <a:rPr lang="ar-SA" sz="3000" dirty="0">
                <a:cs typeface="Akhbar MT" pitchFamily="2" charset="-78"/>
              </a:rPr>
              <a:t> (</a:t>
            </a:r>
            <a:r>
              <a:rPr lang="en-US" sz="3000" dirty="0">
                <a:cs typeface="Akhbar MT" pitchFamily="2" charset="-78"/>
              </a:rPr>
              <a:t>Security</a:t>
            </a:r>
            <a:r>
              <a:rPr lang="ar-SA" sz="3000" dirty="0">
                <a:cs typeface="Akhbar MT" pitchFamily="2" charset="-78"/>
              </a:rPr>
              <a:t>): مقدار من الحماية للمؤسسات ، الشركات و الافراد ضد الخطر ، الضرر ، الضياع ، التلف و الجرائم . </a:t>
            </a:r>
          </a:p>
          <a:p>
            <a:pPr marL="538163" indent="-538163" algn="just">
              <a:buFont typeface="Wingdings" panose="05000000000000000000" pitchFamily="2" charset="2"/>
              <a:buChar char="Ø"/>
              <a:defRPr/>
            </a:pPr>
            <a:r>
              <a:rPr lang="ar-SA" sz="3000" b="1" dirty="0">
                <a:solidFill>
                  <a:srgbClr val="00B0F0"/>
                </a:solidFill>
                <a:cs typeface="Akhbar MT" pitchFamily="2" charset="-78"/>
              </a:rPr>
              <a:t>امن المعلومات </a:t>
            </a:r>
            <a:r>
              <a:rPr lang="ar-SA" sz="3000" dirty="0">
                <a:cs typeface="Akhbar MT" pitchFamily="2" charset="-78"/>
              </a:rPr>
              <a:t>(</a:t>
            </a:r>
            <a:r>
              <a:rPr lang="en-US" sz="3000" dirty="0">
                <a:cs typeface="Akhbar MT" pitchFamily="2" charset="-78"/>
              </a:rPr>
              <a:t>Information Security</a:t>
            </a:r>
            <a:r>
              <a:rPr lang="ar-SA" sz="3000" dirty="0">
                <a:cs typeface="Akhbar MT" pitchFamily="2" charset="-78"/>
              </a:rPr>
              <a:t>) :هو العلم الذي يعمل علي توفير الحماية للمعلومات من المخاطر التي تهددها ، وذلك من خلال توفر الادوات و الوسائل لحماية المعلومات من المخاطر الداخلية و الخارجية.</a:t>
            </a:r>
          </a:p>
          <a:p>
            <a:pPr marL="538163" indent="-538163" algn="just">
              <a:buFont typeface="Wingdings" panose="05000000000000000000" pitchFamily="2" charset="2"/>
              <a:buChar char="Ø"/>
              <a:defRPr/>
            </a:pPr>
            <a:r>
              <a:rPr lang="ar-SA" sz="3000" b="1" dirty="0">
                <a:solidFill>
                  <a:srgbClr val="00B0F0"/>
                </a:solidFill>
                <a:cs typeface="Akhbar MT" pitchFamily="2" charset="-78"/>
              </a:rPr>
              <a:t>امن</a:t>
            </a:r>
            <a:r>
              <a:rPr lang="ar-SA" sz="3000" dirty="0">
                <a:cs typeface="Akhbar MT" pitchFamily="2" charset="-78"/>
              </a:rPr>
              <a:t> </a:t>
            </a:r>
            <a:r>
              <a:rPr lang="ar-SA" sz="3000" b="1" dirty="0">
                <a:solidFill>
                  <a:srgbClr val="00B0F0"/>
                </a:solidFill>
                <a:cs typeface="Akhbar MT" pitchFamily="2" charset="-78"/>
              </a:rPr>
              <a:t>الحاسب</a:t>
            </a:r>
            <a:r>
              <a:rPr lang="ar-SA" sz="3000" dirty="0">
                <a:cs typeface="Akhbar MT" pitchFamily="2" charset="-78"/>
              </a:rPr>
              <a:t> (</a:t>
            </a:r>
            <a:r>
              <a:rPr lang="en-US" sz="3000" dirty="0">
                <a:cs typeface="Akhbar MT" pitchFamily="2" charset="-78"/>
              </a:rPr>
              <a:t>Computer Security</a:t>
            </a:r>
            <a:r>
              <a:rPr lang="ar-SA" sz="3000" dirty="0">
                <a:cs typeface="Akhbar MT" pitchFamily="2" charset="-78"/>
              </a:rPr>
              <a:t>): مجموعة من الادوات المصممة لحماية البيانات والتصدي للمخترقين. </a:t>
            </a:r>
          </a:p>
          <a:p>
            <a:pPr marL="538163" indent="-538163" algn="just">
              <a:buFont typeface="Wingdings" panose="05000000000000000000" pitchFamily="2" charset="2"/>
              <a:buChar char="Ø"/>
              <a:defRPr/>
            </a:pPr>
            <a:r>
              <a:rPr lang="ar-SA" sz="3000" b="1" dirty="0">
                <a:solidFill>
                  <a:srgbClr val="00B0F0"/>
                </a:solidFill>
                <a:cs typeface="Akhbar MT" pitchFamily="2" charset="-78"/>
              </a:rPr>
              <a:t>امن</a:t>
            </a:r>
            <a:r>
              <a:rPr lang="ar-SA" sz="3000" dirty="0">
                <a:cs typeface="Akhbar MT" pitchFamily="2" charset="-78"/>
              </a:rPr>
              <a:t> </a:t>
            </a:r>
            <a:r>
              <a:rPr lang="ar-SA" sz="3000" b="1" dirty="0">
                <a:solidFill>
                  <a:srgbClr val="00B0F0"/>
                </a:solidFill>
                <a:cs typeface="Akhbar MT" pitchFamily="2" charset="-78"/>
              </a:rPr>
              <a:t>الشبكة</a:t>
            </a:r>
            <a:r>
              <a:rPr lang="ar-SA" sz="3000" dirty="0">
                <a:cs typeface="Akhbar MT" pitchFamily="2" charset="-78"/>
              </a:rPr>
              <a:t> (</a:t>
            </a:r>
            <a:r>
              <a:rPr lang="en-US" sz="3000" dirty="0">
                <a:cs typeface="Akhbar MT" pitchFamily="2" charset="-78"/>
              </a:rPr>
              <a:t>Network Security</a:t>
            </a:r>
            <a:r>
              <a:rPr lang="ar-SA" sz="3000" dirty="0">
                <a:cs typeface="Akhbar MT" pitchFamily="2" charset="-78"/>
              </a:rPr>
              <a:t>): مجموعة اجراءات لحماية البيانات اثناء ارسالها واستقبالها. </a:t>
            </a:r>
          </a:p>
          <a:p>
            <a:pPr marL="538163" indent="-538163" algn="just">
              <a:buFont typeface="Wingdings" panose="05000000000000000000" pitchFamily="2" charset="2"/>
              <a:buChar char="Ø"/>
              <a:defRPr/>
            </a:pPr>
            <a:r>
              <a:rPr lang="ar-SA" sz="3000" b="1" dirty="0">
                <a:solidFill>
                  <a:srgbClr val="00B0F0"/>
                </a:solidFill>
                <a:cs typeface="Akhbar MT" pitchFamily="2" charset="-78"/>
              </a:rPr>
              <a:t>امن</a:t>
            </a:r>
            <a:r>
              <a:rPr lang="ar-SA" sz="3000" dirty="0">
                <a:cs typeface="Akhbar MT" pitchFamily="2" charset="-78"/>
              </a:rPr>
              <a:t> </a:t>
            </a:r>
            <a:r>
              <a:rPr lang="ar-SA" sz="3000" b="1" dirty="0">
                <a:solidFill>
                  <a:srgbClr val="00B0F0"/>
                </a:solidFill>
                <a:cs typeface="Akhbar MT" pitchFamily="2" charset="-78"/>
              </a:rPr>
              <a:t>الانترنت</a:t>
            </a:r>
            <a:r>
              <a:rPr lang="ar-SA" sz="3000" dirty="0">
                <a:cs typeface="Akhbar MT" pitchFamily="2" charset="-78"/>
              </a:rPr>
              <a:t> (</a:t>
            </a:r>
            <a:r>
              <a:rPr lang="en-US" sz="3000" dirty="0">
                <a:cs typeface="Akhbar MT" pitchFamily="2" charset="-78"/>
              </a:rPr>
              <a:t>Internet Security</a:t>
            </a:r>
            <a:r>
              <a:rPr lang="ar-SA" sz="3000" dirty="0">
                <a:cs typeface="Akhbar MT" pitchFamily="2" charset="-78"/>
              </a:rPr>
              <a:t>): معايير لحماية البيانات اثناء ارسالها بيم مجموعة من الشبكات المترابطة .  </a:t>
            </a:r>
          </a:p>
        </p:txBody>
      </p:sp>
      <p:sp>
        <p:nvSpPr>
          <p:cNvPr id="3" name="Slide Number Placeholder 2"/>
          <p:cNvSpPr>
            <a:spLocks noGrp="1"/>
          </p:cNvSpPr>
          <p:nvPr>
            <p:ph type="sldNum" sz="quarter" idx="12"/>
          </p:nvPr>
        </p:nvSpPr>
        <p:spPr/>
        <p:txBody>
          <a:bodyPr/>
          <a:lstStyle/>
          <a:p>
            <a:fld id="{A786A925-9AFE-4734-890B-ABA08D82016E}" type="slidenum">
              <a:rPr lang="en-US" smtClean="0"/>
              <a:pPr/>
              <a:t>2</a:t>
            </a:fld>
            <a:endParaRPr lang="en-US"/>
          </a:p>
        </p:txBody>
      </p:sp>
      <p:sp>
        <p:nvSpPr>
          <p:cNvPr id="4" name="Footer Placeholder 1">
            <a:extLst>
              <a:ext uri="{FF2B5EF4-FFF2-40B4-BE49-F238E27FC236}">
                <a16:creationId xmlns:a16="http://schemas.microsoft.com/office/drawing/2014/main" id="{64ADAF27-A301-4D21-1999-AD2B09E9BB2B}"/>
              </a:ext>
            </a:extLst>
          </p:cNvPr>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TextBox 6">
            <a:extLst>
              <a:ext uri="{FF2B5EF4-FFF2-40B4-BE49-F238E27FC236}">
                <a16:creationId xmlns:a16="http://schemas.microsoft.com/office/drawing/2014/main" id="{4FD26030-4066-7D0B-9FD1-5ECB45D0848B}"/>
              </a:ext>
            </a:extLst>
          </p:cNvPr>
          <p:cNvSpPr txBox="1"/>
          <p:nvPr/>
        </p:nvSpPr>
        <p:spPr>
          <a:xfrm>
            <a:off x="457200" y="476672"/>
            <a:ext cx="8363272" cy="584775"/>
          </a:xfrm>
          <a:prstGeom prst="rect">
            <a:avLst/>
          </a:prstGeom>
          <a:noFill/>
        </p:spPr>
        <p:txBody>
          <a:bodyPr wrap="square">
            <a:spAutoFit/>
          </a:bodyPr>
          <a:lstStyle/>
          <a:p>
            <a:pPr algn="r" rtl="1">
              <a:spcBef>
                <a:spcPct val="0"/>
              </a:spcBef>
            </a:pPr>
            <a:r>
              <a:rPr lang="ar-SA" sz="3200" b="1" dirty="0">
                <a:solidFill>
                  <a:srgbClr val="FF0000"/>
                </a:solidFill>
                <a:latin typeface="+mj-lt"/>
                <a:ea typeface="+mj-ea"/>
                <a:cs typeface="PT Bold Heading" pitchFamily="2" charset="-78"/>
              </a:rPr>
              <a:t>تعاريف</a:t>
            </a:r>
            <a:endParaRPr lang="ar-SD" sz="3200" b="1" dirty="0">
              <a:solidFill>
                <a:srgbClr val="FF0000"/>
              </a:solidFill>
              <a:latin typeface="+mj-lt"/>
              <a:ea typeface="+mj-ea"/>
              <a:cs typeface="PT Bold Heading" pitchFamily="2" charset="-78"/>
            </a:endParaRPr>
          </a:p>
        </p:txBody>
      </p:sp>
    </p:spTree>
    <p:extLst>
      <p:ext uri="{BB962C8B-B14F-4D97-AF65-F5344CB8AC3E}">
        <p14:creationId xmlns:p14="http://schemas.microsoft.com/office/powerpoint/2010/main" val="368578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87524" y="1181967"/>
            <a:ext cx="8568952" cy="5760640"/>
          </a:xfrm>
        </p:spPr>
        <p:txBody>
          <a:bodyPr>
            <a:normAutofit fontScale="92500" lnSpcReduction="10000"/>
          </a:bodyPr>
          <a:lstStyle/>
          <a:p>
            <a:pPr marL="0" indent="0" algn="just">
              <a:buClr>
                <a:schemeClr val="tx1">
                  <a:lumMod val="95000"/>
                  <a:lumOff val="5000"/>
                </a:schemeClr>
              </a:buClr>
              <a:buNone/>
              <a:defRPr/>
            </a:pPr>
            <a:r>
              <a:rPr lang="ar-SA" sz="3000" dirty="0">
                <a:cs typeface="Akhbar MT" pitchFamily="2" charset="-78"/>
              </a:rPr>
              <a:t>للامن ثلاثة جوانب : </a:t>
            </a:r>
          </a:p>
          <a:p>
            <a:pPr marL="514350" indent="-514350" algn="just">
              <a:buClr>
                <a:schemeClr val="tx1">
                  <a:lumMod val="95000"/>
                  <a:lumOff val="5000"/>
                </a:schemeClr>
              </a:buClr>
              <a:buAutoNum type="arabicPeriod"/>
              <a:defRPr/>
            </a:pPr>
            <a:r>
              <a:rPr lang="ar-SA" sz="3000" dirty="0">
                <a:cs typeface="Akhbar MT" pitchFamily="2" charset="-78"/>
              </a:rPr>
              <a:t>الهجوم</a:t>
            </a:r>
            <a:r>
              <a:rPr lang="ar-SA" sz="3000" dirty="0">
                <a:latin typeface="Microsoft Uighur" pitchFamily="2" charset="-78"/>
                <a:cs typeface="Microsoft Uighur" pitchFamily="2" charset="-78"/>
              </a:rPr>
              <a:t> .</a:t>
            </a:r>
          </a:p>
          <a:p>
            <a:pPr marL="514350" indent="-514350" algn="just">
              <a:buClr>
                <a:schemeClr val="tx1">
                  <a:lumMod val="95000"/>
                  <a:lumOff val="5000"/>
                </a:schemeClr>
              </a:buClr>
              <a:buAutoNum type="arabicPeriod"/>
              <a:defRPr/>
            </a:pPr>
            <a:r>
              <a:rPr lang="ar-SA" sz="3000" dirty="0">
                <a:cs typeface="Akhbar MT" pitchFamily="2" charset="-78"/>
              </a:rPr>
              <a:t>الخدمات . </a:t>
            </a:r>
          </a:p>
          <a:p>
            <a:pPr marL="514350" indent="-514350" algn="just">
              <a:buClr>
                <a:schemeClr val="tx1">
                  <a:lumMod val="95000"/>
                  <a:lumOff val="5000"/>
                </a:schemeClr>
              </a:buClr>
              <a:buAutoNum type="arabicPeriod"/>
              <a:defRPr/>
            </a:pPr>
            <a:r>
              <a:rPr lang="ar-SA" sz="3000" dirty="0">
                <a:cs typeface="Akhbar MT" pitchFamily="2" charset="-78"/>
              </a:rPr>
              <a:t>الاليات</a:t>
            </a:r>
            <a:r>
              <a:rPr lang="ar-SA" sz="3000" dirty="0">
                <a:latin typeface="Microsoft Uighur" pitchFamily="2" charset="-78"/>
                <a:cs typeface="Microsoft Uighur" pitchFamily="2" charset="-78"/>
              </a:rPr>
              <a:t> . </a:t>
            </a:r>
          </a:p>
          <a:p>
            <a:pPr marL="0" indent="0" algn="just" eaLnBrk="1" hangingPunct="1">
              <a:lnSpc>
                <a:spcPct val="110000"/>
              </a:lnSpc>
              <a:buClr>
                <a:schemeClr val="tx1"/>
              </a:buClr>
              <a:buNone/>
              <a:defRPr/>
            </a:pPr>
            <a:r>
              <a:rPr lang="ar-SA" sz="3200" b="1" dirty="0">
                <a:solidFill>
                  <a:srgbClr val="00B0F0"/>
                </a:solidFill>
                <a:cs typeface="Akhbar MT" pitchFamily="2" charset="-78"/>
              </a:rPr>
              <a:t>1. الهجوم </a:t>
            </a:r>
          </a:p>
          <a:p>
            <a:pPr lvl="1" algn="just">
              <a:lnSpc>
                <a:spcPct val="110000"/>
              </a:lnSpc>
              <a:buClr>
                <a:schemeClr val="tx1"/>
              </a:buClr>
              <a:defRPr/>
            </a:pPr>
            <a:r>
              <a:rPr lang="ar-SA" sz="3200" dirty="0">
                <a:cs typeface="Akhbar MT" pitchFamily="2" charset="-78"/>
              </a:rPr>
              <a:t>اي اجراء يهدد امن المعلومات المملوكة لمؤسسة ما </a:t>
            </a:r>
          </a:p>
          <a:p>
            <a:pPr lvl="1" algn="just">
              <a:lnSpc>
                <a:spcPct val="110000"/>
              </a:lnSpc>
              <a:buClr>
                <a:schemeClr val="tx1"/>
              </a:buClr>
              <a:defRPr/>
            </a:pPr>
            <a:r>
              <a:rPr lang="ar-SA" sz="3200" dirty="0">
                <a:cs typeface="Akhbar MT" pitchFamily="2" charset="-78"/>
              </a:rPr>
              <a:t>يتعلق امن المعلومات بمنع الهجمات و تسجيل الفشل في الهجمات (سجلات الاختراق ) لاكتشاف الهجمات علي انظمة المعومات.</a:t>
            </a:r>
          </a:p>
          <a:p>
            <a:pPr lvl="1" algn="just">
              <a:lnSpc>
                <a:spcPct val="110000"/>
              </a:lnSpc>
              <a:buClr>
                <a:schemeClr val="tx1"/>
              </a:buClr>
              <a:defRPr/>
            </a:pPr>
            <a:r>
              <a:rPr lang="ar-SA" sz="3200" dirty="0">
                <a:cs typeface="Akhbar MT" pitchFamily="2" charset="-78"/>
              </a:rPr>
              <a:t>توجد انوع متعددة من الهجمات (انواع المهاجمين) : </a:t>
            </a:r>
          </a:p>
          <a:p>
            <a:pPr marL="1124712" lvl="2" indent="-457200" algn="just">
              <a:lnSpc>
                <a:spcPct val="110000"/>
              </a:lnSpc>
              <a:buClr>
                <a:schemeClr val="tx1"/>
              </a:buClr>
              <a:buFont typeface="+mj-lt"/>
              <a:buAutoNum type="arabicPeriod"/>
              <a:defRPr/>
            </a:pPr>
            <a:r>
              <a:rPr lang="ar-SA" sz="3200" dirty="0">
                <a:cs typeface="Akhbar MT" pitchFamily="2" charset="-78"/>
              </a:rPr>
              <a:t>الخامل (</a:t>
            </a:r>
            <a:r>
              <a:rPr lang="en-US" sz="3200" dirty="0">
                <a:cs typeface="Akhbar MT" pitchFamily="2" charset="-78"/>
              </a:rPr>
              <a:t>Passive</a:t>
            </a:r>
            <a:r>
              <a:rPr lang="ar-SA" sz="3200" dirty="0">
                <a:cs typeface="Akhbar MT" pitchFamily="2" charset="-78"/>
              </a:rPr>
              <a:t>).</a:t>
            </a:r>
          </a:p>
          <a:p>
            <a:pPr marL="1124712" lvl="2" indent="-457200" algn="just">
              <a:lnSpc>
                <a:spcPct val="110000"/>
              </a:lnSpc>
              <a:buClr>
                <a:schemeClr val="tx1"/>
              </a:buClr>
              <a:buFont typeface="+mj-lt"/>
              <a:buAutoNum type="arabicPeriod"/>
              <a:defRPr/>
            </a:pPr>
            <a:r>
              <a:rPr lang="ar-SA" sz="3200" dirty="0">
                <a:cs typeface="Akhbar MT" pitchFamily="2" charset="-78"/>
              </a:rPr>
              <a:t>النشط (</a:t>
            </a:r>
            <a:r>
              <a:rPr lang="en-US" sz="3200" dirty="0">
                <a:cs typeface="Akhbar MT" pitchFamily="2" charset="-78"/>
              </a:rPr>
              <a:t>Active </a:t>
            </a:r>
            <a:r>
              <a:rPr lang="ar-SA" sz="3200" dirty="0">
                <a:cs typeface="Akhbar MT" pitchFamily="2" charset="-78"/>
              </a:rPr>
              <a:t>).</a:t>
            </a:r>
          </a:p>
          <a:p>
            <a:pPr marL="0" indent="0" algn="just">
              <a:buClr>
                <a:schemeClr val="tx1">
                  <a:lumMod val="95000"/>
                  <a:lumOff val="5000"/>
                </a:schemeClr>
              </a:buClr>
              <a:buNone/>
              <a:defRPr/>
            </a:pPr>
            <a:endParaRPr lang="ar-SA" sz="3000" dirty="0">
              <a:latin typeface="Microsoft Uighur" pitchFamily="2" charset="-78"/>
              <a:cs typeface="Microsoft Uighur" pitchFamily="2" charset="-78"/>
            </a:endParaRPr>
          </a:p>
        </p:txBody>
      </p:sp>
      <p:sp>
        <p:nvSpPr>
          <p:cNvPr id="3" name="Slide Number Placeholder 2"/>
          <p:cNvSpPr>
            <a:spLocks noGrp="1"/>
          </p:cNvSpPr>
          <p:nvPr>
            <p:ph type="sldNum" sz="quarter" idx="12"/>
          </p:nvPr>
        </p:nvSpPr>
        <p:spPr/>
        <p:txBody>
          <a:bodyPr/>
          <a:lstStyle/>
          <a:p>
            <a:fld id="{A786A925-9AFE-4734-890B-ABA08D82016E}" type="slidenum">
              <a:rPr lang="en-US" smtClean="0"/>
              <a:pPr/>
              <a:t>20</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4" name="Title 1">
            <a:extLst>
              <a:ext uri="{FF2B5EF4-FFF2-40B4-BE49-F238E27FC236}">
                <a16:creationId xmlns:a16="http://schemas.microsoft.com/office/drawing/2014/main" id="{6064C562-BC67-06B9-B271-AE7B50B96C62}"/>
              </a:ext>
            </a:extLst>
          </p:cNvPr>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جوانب الامن</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340026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21</a:t>
            </a:fld>
            <a:endParaRPr lang="en-US"/>
          </a:p>
        </p:txBody>
      </p:sp>
      <p:pic>
        <p:nvPicPr>
          <p:cNvPr id="7" name="Picture 4"/>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a:stretch>
            <a:fillRect/>
          </a:stretch>
        </p:blipFill>
        <p:spPr bwMode="auto">
          <a:xfrm>
            <a:off x="0" y="0"/>
            <a:ext cx="9144000" cy="6381328"/>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Tree>
    <p:extLst>
      <p:ext uri="{BB962C8B-B14F-4D97-AF65-F5344CB8AC3E}">
        <p14:creationId xmlns:p14="http://schemas.microsoft.com/office/powerpoint/2010/main" val="3401899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224638" y="560072"/>
            <a:ext cx="8229600" cy="636680"/>
          </a:xfrm>
        </p:spPr>
        <p:txBody>
          <a:bodyPr>
            <a:normAutofit/>
          </a:bodyPr>
          <a:lstStyle/>
          <a:p>
            <a:pPr rtl="0" eaLnBrk="1" hangingPunct="1">
              <a:defRPr/>
            </a:pPr>
            <a:r>
              <a:rPr lang="en-AU" sz="2600" b="1" dirty="0">
                <a:solidFill>
                  <a:srgbClr val="FF0000"/>
                </a:solidFill>
                <a:latin typeface="+mn-lt"/>
                <a:ea typeface="+mn-ea"/>
                <a:cs typeface="+mn-cs"/>
              </a:rPr>
              <a:t>Passive Attacks</a:t>
            </a:r>
          </a:p>
        </p:txBody>
      </p:sp>
      <p:pic>
        <p:nvPicPr>
          <p:cNvPr id="12291" name="Picture 10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196752"/>
            <a:ext cx="8579296" cy="5400600"/>
          </a:xfrm>
          <a:prstGeom prst="rect">
            <a:avLst/>
          </a:prstGeom>
          <a:noFill/>
          <a:ln>
            <a:noFill/>
          </a:ln>
          <a:effectLst/>
          <a:extLst>
            <a:ext uri="{909E8E84-426E-40DD-AFC4-6F175D3DCCD1}">
              <a14:hiddenFill xmlns:a14="http://schemas.microsoft.com/office/drawing/2010/main">
                <a:solidFill>
                  <a:schemeClr val="accent1">
                    <a:alpha val="7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A786A925-9AFE-4734-890B-ABA08D82016E}" type="slidenum">
              <a:rPr lang="en-US" smtClean="0"/>
              <a:pPr/>
              <a:t>22</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Footer Placeholder 1"/>
          <p:cNvSpPr txBox="1">
            <a:spLocks/>
          </p:cNvSpPr>
          <p:nvPr/>
        </p:nvSpPr>
        <p:spPr>
          <a:xfrm>
            <a:off x="6876256" y="6309320"/>
            <a:ext cx="1440160" cy="365125"/>
          </a:xfrm>
          <a:prstGeom prst="rect">
            <a:avLst/>
          </a:prstGeom>
        </p:spPr>
        <p:txBody>
          <a:bodyPr vert="horz" lIns="0" tIns="0" rIns="0" bIns="0" anchor="b"/>
          <a:lstStyle>
            <a:defPPr>
              <a:defRPr lang="en-US"/>
            </a:defPPr>
            <a:lvl1pPr marL="0" algn="l"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solidFill>
                  <a:schemeClr val="tx1"/>
                </a:solidFill>
              </a:rPr>
              <a:t>IT Department </a:t>
            </a:r>
          </a:p>
        </p:txBody>
      </p:sp>
    </p:spTree>
    <p:extLst>
      <p:ext uri="{BB962C8B-B14F-4D97-AF65-F5344CB8AC3E}">
        <p14:creationId xmlns:p14="http://schemas.microsoft.com/office/powerpoint/2010/main" val="3412906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235170" y="689418"/>
            <a:ext cx="8229600" cy="564672"/>
          </a:xfrm>
        </p:spPr>
        <p:txBody>
          <a:bodyPr vert="horz" lIns="0" rIns="0" bIns="0" anchor="b">
            <a:normAutofit/>
          </a:bodyPr>
          <a:lstStyle/>
          <a:p>
            <a:pPr rtl="0">
              <a:defRPr/>
            </a:pPr>
            <a:r>
              <a:rPr lang="en-AU" sz="2600" b="1" dirty="0">
                <a:solidFill>
                  <a:srgbClr val="FF0000"/>
                </a:solidFill>
                <a:latin typeface="+mn-lt"/>
                <a:ea typeface="+mn-ea"/>
                <a:cs typeface="+mn-cs"/>
              </a:rPr>
              <a:t>Active Attacks</a:t>
            </a:r>
          </a:p>
        </p:txBody>
      </p:sp>
      <p:pic>
        <p:nvPicPr>
          <p:cNvPr id="13315" name="Picture 10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268760"/>
            <a:ext cx="8568952" cy="5184576"/>
          </a:xfrm>
          <a:prstGeom prst="rect">
            <a:avLst/>
          </a:prstGeom>
          <a:noFill/>
          <a:ln>
            <a:noFill/>
          </a:ln>
          <a:effectLst/>
          <a:extLst>
            <a:ext uri="{909E8E84-426E-40DD-AFC4-6F175D3DCCD1}">
              <a14:hiddenFill xmlns:a14="http://schemas.microsoft.com/office/drawing/2010/main">
                <a:solidFill>
                  <a:schemeClr val="accent1">
                    <a:alpha val="7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A786A925-9AFE-4734-890B-ABA08D82016E}" type="slidenum">
              <a:rPr lang="en-US" smtClean="0"/>
              <a:pPr/>
              <a:t>23</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7" name="Footer Placeholder 1"/>
          <p:cNvSpPr txBox="1">
            <a:spLocks/>
          </p:cNvSpPr>
          <p:nvPr/>
        </p:nvSpPr>
        <p:spPr>
          <a:xfrm>
            <a:off x="6876256" y="6309320"/>
            <a:ext cx="1440160" cy="365125"/>
          </a:xfrm>
          <a:prstGeom prst="rect">
            <a:avLst/>
          </a:prstGeom>
        </p:spPr>
        <p:txBody>
          <a:bodyPr vert="horz" lIns="0" tIns="0" rIns="0" bIns="0" anchor="b"/>
          <a:lstStyle>
            <a:defPPr>
              <a:defRPr lang="en-US"/>
            </a:defPPr>
            <a:lvl1pPr marL="0" algn="l"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solidFill>
                  <a:schemeClr val="tx1"/>
                </a:solidFill>
              </a:rPr>
              <a:t>IT Department </a:t>
            </a:r>
          </a:p>
        </p:txBody>
      </p:sp>
    </p:spTree>
    <p:extLst>
      <p:ext uri="{BB962C8B-B14F-4D97-AF65-F5344CB8AC3E}">
        <p14:creationId xmlns:p14="http://schemas.microsoft.com/office/powerpoint/2010/main" val="3024112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539552" y="1124744"/>
            <a:ext cx="8136904" cy="5472608"/>
          </a:xfrm>
        </p:spPr>
        <p:txBody>
          <a:bodyPr>
            <a:normAutofit/>
          </a:bodyPr>
          <a:lstStyle/>
          <a:p>
            <a:pPr marL="0" indent="0" algn="just" eaLnBrk="1" hangingPunct="1">
              <a:lnSpc>
                <a:spcPct val="110000"/>
              </a:lnSpc>
              <a:buClr>
                <a:schemeClr val="tx1"/>
              </a:buClr>
              <a:buNone/>
              <a:defRPr/>
            </a:pPr>
            <a:r>
              <a:rPr lang="ar-SA" sz="3200" b="1" dirty="0">
                <a:solidFill>
                  <a:srgbClr val="00B0F0"/>
                </a:solidFill>
                <a:cs typeface="Akhbar MT" pitchFamily="2" charset="-78"/>
              </a:rPr>
              <a:t>2. الخدمات </a:t>
            </a:r>
          </a:p>
          <a:p>
            <a:pPr marL="0" indent="0" algn="just" eaLnBrk="1" hangingPunct="1">
              <a:lnSpc>
                <a:spcPct val="110000"/>
              </a:lnSpc>
              <a:buClr>
                <a:schemeClr val="tx1"/>
              </a:buClr>
              <a:buNone/>
              <a:defRPr/>
            </a:pPr>
            <a:r>
              <a:rPr lang="ar-SA" sz="3200" dirty="0">
                <a:cs typeface="Akhbar MT" pitchFamily="2" charset="-78"/>
              </a:rPr>
              <a:t>تعرف خدمات الامن بانها خدمة مقدمة من من احدي برتوكولات انظمة الاتصال المفتوحة ، والتي تضمن الامن الكافي للانظمة او لعمليات نقل البيانات. كما يمكن ان يعرف بانه معالجة او خدمة اتصال يقدمها النظام لاعطاء نوع معين من الحماية لموارده. ويحقق </a:t>
            </a:r>
          </a:p>
          <a:p>
            <a:pPr lvl="1" algn="just">
              <a:lnSpc>
                <a:spcPct val="110000"/>
              </a:lnSpc>
              <a:buClr>
                <a:schemeClr val="tx1"/>
              </a:buClr>
              <a:buFont typeface="Wingdings" panose="05000000000000000000" pitchFamily="2" charset="2"/>
              <a:buChar char="Ø"/>
              <a:defRPr/>
            </a:pPr>
            <a:r>
              <a:rPr lang="ar-SA" sz="3200" dirty="0">
                <a:cs typeface="Akhbar MT" pitchFamily="2" charset="-78"/>
              </a:rPr>
              <a:t>تعزيز الامن لانظمة معالجة و نقل البيانات بالمؤسسة . </a:t>
            </a:r>
          </a:p>
          <a:p>
            <a:pPr lvl="1" algn="just">
              <a:lnSpc>
                <a:spcPct val="110000"/>
              </a:lnSpc>
              <a:buClr>
                <a:schemeClr val="tx1"/>
              </a:buClr>
              <a:buFont typeface="Wingdings" panose="05000000000000000000" pitchFamily="2" charset="2"/>
              <a:buChar char="Ø"/>
              <a:defRPr/>
            </a:pPr>
            <a:r>
              <a:rPr lang="ar-SA" sz="3200" dirty="0">
                <a:cs typeface="Akhbar MT" pitchFamily="2" charset="-78"/>
              </a:rPr>
              <a:t>مواجهة الهجمات الامنية . </a:t>
            </a:r>
          </a:p>
          <a:p>
            <a:pPr lvl="1" algn="just">
              <a:lnSpc>
                <a:spcPct val="110000"/>
              </a:lnSpc>
              <a:buClr>
                <a:schemeClr val="tx1"/>
              </a:buClr>
              <a:buFont typeface="Wingdings" panose="05000000000000000000" pitchFamily="2" charset="2"/>
              <a:buChar char="Ø"/>
              <a:defRPr/>
            </a:pPr>
            <a:r>
              <a:rPr lang="ar-SA" sz="3200" dirty="0">
                <a:cs typeface="Akhbar MT" pitchFamily="2" charset="-78"/>
              </a:rPr>
              <a:t>استخدام و احد او اكثر من اليات الحماية . </a:t>
            </a:r>
          </a:p>
          <a:p>
            <a:pPr lvl="1" algn="just">
              <a:lnSpc>
                <a:spcPct val="110000"/>
              </a:lnSpc>
              <a:buClr>
                <a:schemeClr val="tx1"/>
              </a:buClr>
              <a:defRPr/>
            </a:pPr>
            <a:endParaRPr lang="ar-SA" sz="3200" dirty="0">
              <a:latin typeface="Microsoft Uighur" pitchFamily="2" charset="-78"/>
              <a:cs typeface="Microsoft Uighur" pitchFamily="2" charset="-78"/>
            </a:endParaRPr>
          </a:p>
        </p:txBody>
      </p:sp>
      <p:sp>
        <p:nvSpPr>
          <p:cNvPr id="3" name="Slide Number Placeholder 2"/>
          <p:cNvSpPr>
            <a:spLocks noGrp="1"/>
          </p:cNvSpPr>
          <p:nvPr>
            <p:ph type="sldNum" sz="quarter" idx="12"/>
          </p:nvPr>
        </p:nvSpPr>
        <p:spPr/>
        <p:txBody>
          <a:bodyPr/>
          <a:lstStyle/>
          <a:p>
            <a:fld id="{A786A925-9AFE-4734-890B-ABA08D82016E}" type="slidenum">
              <a:rPr lang="en-US" smtClean="0"/>
              <a:pPr/>
              <a:t>24</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2" name="Title 1">
            <a:extLst>
              <a:ext uri="{FF2B5EF4-FFF2-40B4-BE49-F238E27FC236}">
                <a16:creationId xmlns:a16="http://schemas.microsoft.com/office/drawing/2014/main" id="{B1819D90-C10A-6CCC-EA6F-B4A42BD38EE3}"/>
              </a:ext>
            </a:extLst>
          </p:cNvPr>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جوانب الامن</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2063614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539552" y="1124744"/>
            <a:ext cx="8136904" cy="5472608"/>
          </a:xfrm>
        </p:spPr>
        <p:txBody>
          <a:bodyPr>
            <a:normAutofit/>
          </a:bodyPr>
          <a:lstStyle/>
          <a:p>
            <a:pPr marL="0" indent="0" algn="just" eaLnBrk="1" hangingPunct="1">
              <a:lnSpc>
                <a:spcPct val="110000"/>
              </a:lnSpc>
              <a:buClr>
                <a:schemeClr val="tx1"/>
              </a:buClr>
              <a:buNone/>
              <a:defRPr/>
            </a:pPr>
            <a:r>
              <a:rPr lang="ar-SA" sz="3200" b="1" dirty="0">
                <a:solidFill>
                  <a:srgbClr val="00B0F0"/>
                </a:solidFill>
                <a:cs typeface="Akhbar MT" pitchFamily="2" charset="-78"/>
              </a:rPr>
              <a:t>3. الاليات </a:t>
            </a:r>
          </a:p>
          <a:p>
            <a:pPr lvl="1" algn="just">
              <a:lnSpc>
                <a:spcPct val="110000"/>
              </a:lnSpc>
              <a:buClr>
                <a:schemeClr val="tx1"/>
              </a:buClr>
              <a:defRPr/>
            </a:pPr>
            <a:r>
              <a:rPr lang="ar-SA" sz="3200" dirty="0">
                <a:cs typeface="Akhbar MT" pitchFamily="2" charset="-78"/>
              </a:rPr>
              <a:t>منع الهجوم ، اكتشافة و التعافي منه. </a:t>
            </a:r>
          </a:p>
          <a:p>
            <a:pPr lvl="1" algn="just">
              <a:lnSpc>
                <a:spcPct val="110000"/>
              </a:lnSpc>
              <a:buClr>
                <a:schemeClr val="tx1"/>
              </a:buClr>
              <a:defRPr/>
            </a:pPr>
            <a:r>
              <a:rPr lang="ar-SA" sz="3200" dirty="0">
                <a:cs typeface="Akhbar MT" pitchFamily="2" charset="-78"/>
              </a:rPr>
              <a:t>لاتوجد الية واحدة تدعم جميع الخدمات المطلوبة . </a:t>
            </a:r>
          </a:p>
          <a:p>
            <a:pPr lvl="1" algn="just">
              <a:lnSpc>
                <a:spcPct val="110000"/>
              </a:lnSpc>
              <a:buClr>
                <a:schemeClr val="tx1"/>
              </a:buClr>
              <a:defRPr/>
            </a:pPr>
            <a:r>
              <a:rPr lang="ar-SA" sz="3200" dirty="0">
                <a:cs typeface="Akhbar MT" pitchFamily="2" charset="-78"/>
              </a:rPr>
              <a:t>من اليات الحماية المستخدمة : </a:t>
            </a:r>
          </a:p>
          <a:p>
            <a:pPr lvl="2" algn="just">
              <a:lnSpc>
                <a:spcPct val="110000"/>
              </a:lnSpc>
              <a:buClr>
                <a:schemeClr val="tx1"/>
              </a:buClr>
              <a:defRPr/>
            </a:pPr>
            <a:r>
              <a:rPr lang="ar-SA" sz="3200" dirty="0">
                <a:cs typeface="Akhbar MT" pitchFamily="2" charset="-78"/>
              </a:rPr>
              <a:t>الترميز . </a:t>
            </a:r>
          </a:p>
          <a:p>
            <a:pPr lvl="2" algn="just">
              <a:lnSpc>
                <a:spcPct val="110000"/>
              </a:lnSpc>
              <a:buClr>
                <a:schemeClr val="tx1"/>
              </a:buClr>
              <a:defRPr/>
            </a:pPr>
            <a:r>
              <a:rPr lang="ar-SA" sz="3200" dirty="0">
                <a:cs typeface="Akhbar MT" pitchFamily="2" charset="-78"/>
              </a:rPr>
              <a:t>التشفير . </a:t>
            </a:r>
          </a:p>
          <a:p>
            <a:pPr lvl="2" algn="just">
              <a:lnSpc>
                <a:spcPct val="110000"/>
              </a:lnSpc>
              <a:buClr>
                <a:schemeClr val="tx1"/>
              </a:buClr>
              <a:defRPr/>
            </a:pPr>
            <a:r>
              <a:rPr lang="ar-SA" sz="3200" dirty="0">
                <a:cs typeface="Akhbar MT" pitchFamily="2" charset="-78"/>
              </a:rPr>
              <a:t>الاخفاء . </a:t>
            </a:r>
          </a:p>
          <a:p>
            <a:pPr lvl="1" algn="just">
              <a:lnSpc>
                <a:spcPct val="110000"/>
              </a:lnSpc>
              <a:buClr>
                <a:schemeClr val="tx1"/>
              </a:buClr>
              <a:defRPr/>
            </a:pPr>
            <a:endParaRPr lang="ar-SA" sz="3200" dirty="0">
              <a:latin typeface="Microsoft Uighur" pitchFamily="2" charset="-78"/>
              <a:cs typeface="Microsoft Uighur" pitchFamily="2" charset="-78"/>
            </a:endParaRPr>
          </a:p>
        </p:txBody>
      </p:sp>
      <p:sp>
        <p:nvSpPr>
          <p:cNvPr id="3" name="Slide Number Placeholder 2"/>
          <p:cNvSpPr>
            <a:spLocks noGrp="1"/>
          </p:cNvSpPr>
          <p:nvPr>
            <p:ph type="sldNum" sz="quarter" idx="12"/>
          </p:nvPr>
        </p:nvSpPr>
        <p:spPr/>
        <p:txBody>
          <a:bodyPr/>
          <a:lstStyle/>
          <a:p>
            <a:fld id="{A786A925-9AFE-4734-890B-ABA08D82016E}" type="slidenum">
              <a:rPr lang="en-US" smtClean="0"/>
              <a:pPr/>
              <a:t>25</a:t>
            </a:fld>
            <a:endParaRPr lang="en-US"/>
          </a:p>
        </p:txBody>
      </p:sp>
      <p:sp>
        <p:nvSpPr>
          <p:cNvPr id="6" name="Footer Placeholder 1"/>
          <p:cNvSpPr>
            <a:spLocks noGrp="1"/>
          </p:cNvSpPr>
          <p:nvPr>
            <p:ph type="ftr" sz="quarter" idx="11"/>
          </p:nvPr>
        </p:nvSpPr>
        <p:spPr>
          <a:xfrm>
            <a:off x="323528" y="6309320"/>
            <a:ext cx="3352800" cy="365125"/>
          </a:xfrm>
        </p:spPr>
        <p:txBody>
          <a:bodyPr/>
          <a:lstStyle/>
          <a:p>
            <a:r>
              <a:rPr lang="en-US" sz="1400" dirty="0">
                <a:solidFill>
                  <a:schemeClr val="tx1"/>
                </a:solidFill>
              </a:rPr>
              <a:t>Dr. </a:t>
            </a:r>
            <a:r>
              <a:rPr lang="en-US" sz="1400" dirty="0" err="1">
                <a:solidFill>
                  <a:schemeClr val="tx1"/>
                </a:solidFill>
              </a:rPr>
              <a:t>Eltayeb</a:t>
            </a:r>
            <a:r>
              <a:rPr lang="en-US" sz="1400" dirty="0">
                <a:solidFill>
                  <a:schemeClr val="tx1"/>
                </a:solidFill>
              </a:rPr>
              <a:t> Elsamani             </a:t>
            </a:r>
          </a:p>
        </p:txBody>
      </p:sp>
      <p:sp>
        <p:nvSpPr>
          <p:cNvPr id="2" name="Title 1">
            <a:extLst>
              <a:ext uri="{FF2B5EF4-FFF2-40B4-BE49-F238E27FC236}">
                <a16:creationId xmlns:a16="http://schemas.microsoft.com/office/drawing/2014/main" id="{531CCA90-6C82-5263-ACE6-7ABA1B789DDC}"/>
              </a:ext>
            </a:extLst>
          </p:cNvPr>
          <p:cNvSpPr>
            <a:spLocks noGrp="1"/>
          </p:cNvSpPr>
          <p:nvPr>
            <p:ph type="title"/>
          </p:nvPr>
        </p:nvSpPr>
        <p:spPr>
          <a:xfrm>
            <a:off x="611560" y="404664"/>
            <a:ext cx="8229600" cy="780696"/>
          </a:xfrm>
        </p:spPr>
        <p:txBody>
          <a:bodyPr>
            <a:normAutofit/>
          </a:bodyPr>
          <a:lstStyle/>
          <a:p>
            <a:pPr algn="r" rtl="1" eaLnBrk="1" hangingPunct="1"/>
            <a:r>
              <a:rPr lang="ar-SA" sz="3200" b="1" dirty="0">
                <a:solidFill>
                  <a:srgbClr val="FF0000"/>
                </a:solidFill>
                <a:cs typeface="PT Bold Heading" pitchFamily="2" charset="-78"/>
              </a:rPr>
              <a:t>جوانب الامن</a:t>
            </a:r>
            <a:endParaRPr lang="en-US" sz="3200" b="1" dirty="0">
              <a:solidFill>
                <a:srgbClr val="FF0000"/>
              </a:solidFill>
              <a:cs typeface="PT Bold Heading" pitchFamily="2" charset="-78"/>
            </a:endParaRPr>
          </a:p>
        </p:txBody>
      </p:sp>
    </p:spTree>
    <p:extLst>
      <p:ext uri="{BB962C8B-B14F-4D97-AF65-F5344CB8AC3E}">
        <p14:creationId xmlns:p14="http://schemas.microsoft.com/office/powerpoint/2010/main" val="1284754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2040"/>
            <a:ext cx="8229600" cy="780696"/>
          </a:xfrm>
        </p:spPr>
        <p:txBody>
          <a:bodyPr>
            <a:normAutofit/>
          </a:bodyPr>
          <a:lstStyle/>
          <a:p>
            <a:pPr algn="r" rtl="1" eaLnBrk="1" hangingPunct="1"/>
            <a:r>
              <a:rPr lang="ar-SA" sz="3700" b="1" dirty="0">
                <a:solidFill>
                  <a:srgbClr val="FF0000"/>
                </a:solidFill>
                <a:cs typeface="PT Bold Heading" pitchFamily="2" charset="-78"/>
              </a:rPr>
              <a:t>العناصر الضرورية لشن الهجمات الاكترونية </a:t>
            </a:r>
            <a:endParaRPr lang="en-US" sz="3700" b="1" dirty="0">
              <a:solidFill>
                <a:srgbClr val="FF0000"/>
              </a:solidFill>
              <a:cs typeface="PT Bold Heading" pitchFamily="2" charset="-78"/>
            </a:endParaRPr>
          </a:p>
        </p:txBody>
      </p:sp>
      <p:sp>
        <p:nvSpPr>
          <p:cNvPr id="15" name="Rectangle 3"/>
          <p:cNvSpPr txBox="1">
            <a:spLocks noChangeArrowheads="1"/>
          </p:cNvSpPr>
          <p:nvPr/>
        </p:nvSpPr>
        <p:spPr>
          <a:xfrm>
            <a:off x="279204" y="1097360"/>
            <a:ext cx="8568952" cy="5427984"/>
          </a:xfrm>
          <a:prstGeom prst="rect">
            <a:avLst/>
          </a:prstGeom>
        </p:spPr>
        <p:txBody>
          <a:bodyPr vert="horz">
            <a:no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514350" indent="-514350" algn="just">
              <a:lnSpc>
                <a:spcPct val="150000"/>
              </a:lnSpc>
              <a:buFont typeface="Wingdings 2"/>
              <a:buAutoNum type="arabicPeriod"/>
              <a:defRPr/>
            </a:pPr>
            <a:r>
              <a:rPr lang="ar-SA" sz="3200" b="1" dirty="0">
                <a:solidFill>
                  <a:srgbClr val="00B0F0"/>
                </a:solidFill>
                <a:cs typeface="Akhbar MT" pitchFamily="2" charset="-78"/>
              </a:rPr>
              <a:t>وجود الدافع </a:t>
            </a:r>
            <a:r>
              <a:rPr lang="ar-SA" sz="3000" dirty="0">
                <a:cs typeface="Akhbar MT" pitchFamily="2" charset="-78"/>
              </a:rPr>
              <a:t>: من يهاجم نظام امن المعلومات يجب ان يكون لديه دافع لذلك ، هنالك العديد من الدوافع (المال ، الانتقام ، الاستئثار بالزبائن ، اثبات القدرة ، السياسة ). </a:t>
            </a:r>
          </a:p>
          <a:p>
            <a:pPr marL="514350" indent="-514350" algn="just">
              <a:lnSpc>
                <a:spcPct val="150000"/>
              </a:lnSpc>
              <a:buFont typeface="Wingdings 2"/>
              <a:buAutoNum type="arabicPeriod"/>
              <a:defRPr/>
            </a:pPr>
            <a:r>
              <a:rPr lang="ar-SA" sz="3200" b="1" dirty="0">
                <a:solidFill>
                  <a:srgbClr val="00B0F0"/>
                </a:solidFill>
                <a:cs typeface="Akhbar MT" pitchFamily="2" charset="-78"/>
              </a:rPr>
              <a:t>وجود طريقة لتنفيذ الهجوم </a:t>
            </a:r>
            <a:r>
              <a:rPr lang="ar-SA" sz="3000" dirty="0">
                <a:cs typeface="Akhbar MT" pitchFamily="2" charset="-78"/>
              </a:rPr>
              <a:t>:  لن يتمكن المهاجم من الهجوم الا اذا كان لديه تصور واضح وطريقة محددة لتنفيذ هجومة </a:t>
            </a:r>
          </a:p>
          <a:p>
            <a:pPr marL="514350" indent="-514350" algn="just">
              <a:lnSpc>
                <a:spcPct val="150000"/>
              </a:lnSpc>
              <a:buFont typeface="Wingdings 2"/>
              <a:buAutoNum type="arabicPeriod"/>
              <a:defRPr/>
            </a:pPr>
            <a:r>
              <a:rPr lang="ar-SA" sz="3200" b="1" dirty="0">
                <a:solidFill>
                  <a:srgbClr val="00B0F0"/>
                </a:solidFill>
                <a:cs typeface="Akhbar MT" pitchFamily="2" charset="-78"/>
              </a:rPr>
              <a:t>وجود الثغرة </a:t>
            </a:r>
            <a:r>
              <a:rPr lang="ar-SA" sz="3000" dirty="0">
                <a:cs typeface="Akhbar MT" pitchFamily="2" charset="-78"/>
              </a:rPr>
              <a:t>: وجود نقطة ضعف في النظام الامني يمكن للمخترق استغلالها </a:t>
            </a:r>
            <a:endParaRPr lang="ar-SA" sz="2800" dirty="0">
              <a:cs typeface="Akhbar MT" pitchFamily="2" charset="-78"/>
            </a:endParaRPr>
          </a:p>
        </p:txBody>
      </p:sp>
      <p:sp>
        <p:nvSpPr>
          <p:cNvPr id="4" name="Footer Placeholder 1"/>
          <p:cNvSpPr>
            <a:spLocks noGrp="1"/>
          </p:cNvSpPr>
          <p:nvPr>
            <p:ph type="ftr" sz="quarter" idx="11"/>
          </p:nvPr>
        </p:nvSpPr>
        <p:spPr>
          <a:xfrm>
            <a:off x="323528" y="6309320"/>
            <a:ext cx="3352800" cy="365125"/>
          </a:xfrm>
        </p:spPr>
        <p:txBody>
          <a:bodyPr/>
          <a:lstStyle/>
          <a:p>
            <a:r>
              <a:rPr lang="en-US" sz="1400" dirty="0">
                <a:solidFill>
                  <a:schemeClr val="tx1"/>
                </a:solidFill>
              </a:rPr>
              <a:t>Dr. </a:t>
            </a:r>
            <a:r>
              <a:rPr lang="en-US" sz="1400" dirty="0" err="1">
                <a:solidFill>
                  <a:schemeClr val="tx1"/>
                </a:solidFill>
              </a:rPr>
              <a:t>Eltayeb</a:t>
            </a:r>
            <a:r>
              <a:rPr lang="en-US" sz="1400" dirty="0">
                <a:solidFill>
                  <a:schemeClr val="tx1"/>
                </a:solidFill>
              </a:rPr>
              <a:t> Elsamani             </a:t>
            </a:r>
          </a:p>
        </p:txBody>
      </p:sp>
    </p:spTree>
    <p:extLst>
      <p:ext uri="{BB962C8B-B14F-4D97-AF65-F5344CB8AC3E}">
        <p14:creationId xmlns:p14="http://schemas.microsoft.com/office/powerpoint/2010/main" val="1784880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Rectangle 6"/>
          <p:cNvSpPr>
            <a:spLocks noGrp="1" noChangeArrowheads="1"/>
          </p:cNvSpPr>
          <p:nvPr>
            <p:ph type="sldNum" sz="quarter" idx="12"/>
          </p:nvPr>
        </p:nvSpPr>
        <p:spPr/>
        <p:txBody>
          <a:bodyPr/>
          <a:lstStyle/>
          <a:p>
            <a:pPr>
              <a:defRPr/>
            </a:pPr>
            <a:fld id="{3FDC089A-105D-428E-92A9-F0DD5D580871}" type="slidenum">
              <a:rPr lang="en-US"/>
              <a:pPr>
                <a:defRPr/>
              </a:pPr>
              <a:t>27</a:t>
            </a:fld>
            <a:endParaRPr lang="en-US" dirty="0"/>
          </a:p>
        </p:txBody>
      </p:sp>
      <p:sp>
        <p:nvSpPr>
          <p:cNvPr id="42" name="Slide Number Placeholder 4"/>
          <p:cNvSpPr txBox="1">
            <a:spLocks noGrp="1"/>
          </p:cNvSpPr>
          <p:nvPr/>
        </p:nvSpPr>
        <p:spPr bwMode="auto">
          <a:xfrm>
            <a:off x="212725" y="6510338"/>
            <a:ext cx="422275" cy="333375"/>
          </a:xfrm>
          <a:prstGeom prst="rect">
            <a:avLst/>
          </a:prstGeom>
          <a:noFill/>
          <a:ln>
            <a:miter lim="800000"/>
            <a:headEnd/>
            <a:tailEnd/>
          </a:ln>
        </p:spPr>
        <p:txBody>
          <a:bodyPr/>
          <a:lstStyle/>
          <a:p>
            <a:pPr algn="ctr" eaLnBrk="0" hangingPunct="0">
              <a:defRPr/>
            </a:pPr>
            <a:fld id="{E62BD173-5EAC-4CCD-BC35-9D6F190A9414}" type="slidenum">
              <a:rPr lang="en-US" sz="1400">
                <a:solidFill>
                  <a:schemeClr val="bg1"/>
                </a:solidFill>
                <a:latin typeface="+mn-lt"/>
              </a:rPr>
              <a:pPr algn="ctr" eaLnBrk="0" hangingPunct="0">
                <a:defRPr/>
              </a:pPr>
              <a:t>27</a:t>
            </a:fld>
            <a:endParaRPr lang="en-US" sz="1400" dirty="0">
              <a:solidFill>
                <a:schemeClr val="bg1"/>
              </a:solidFill>
              <a:latin typeface="+mn-lt"/>
            </a:endParaRPr>
          </a:p>
        </p:txBody>
      </p:sp>
      <p:grpSp>
        <p:nvGrpSpPr>
          <p:cNvPr id="4" name="Group 3"/>
          <p:cNvGrpSpPr/>
          <p:nvPr/>
        </p:nvGrpSpPr>
        <p:grpSpPr>
          <a:xfrm>
            <a:off x="78432" y="116631"/>
            <a:ext cx="8810487" cy="6289485"/>
            <a:chOff x="523875" y="1371600"/>
            <a:chExt cx="7854950" cy="4090988"/>
          </a:xfrm>
        </p:grpSpPr>
        <p:sp>
          <p:nvSpPr>
            <p:cNvPr id="6151" name="AutoShape 9"/>
            <p:cNvSpPr>
              <a:spLocks noChangeArrowheads="1"/>
            </p:cNvSpPr>
            <p:nvPr/>
          </p:nvSpPr>
          <p:spPr bwMode="auto">
            <a:xfrm>
              <a:off x="533400" y="1371600"/>
              <a:ext cx="1489075" cy="530225"/>
            </a:xfrm>
            <a:prstGeom prst="roundRect">
              <a:avLst>
                <a:gd name="adj" fmla="val 39944"/>
              </a:avLst>
            </a:prstGeom>
            <a:solidFill>
              <a:srgbClr val="FFCC99"/>
            </a:solidFill>
            <a:ln w="9525">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المالك </a:t>
              </a:r>
              <a:r>
                <a:rPr lang="en-GB" sz="2800" baseline="30000" dirty="0">
                  <a:latin typeface="Arabic Typesetting" pitchFamily="66" charset="-78"/>
                  <a:cs typeface="Arabic Typesetting" pitchFamily="66" charset="-78"/>
                </a:rPr>
                <a:t>1</a:t>
              </a:r>
              <a:r>
                <a:rPr lang="en-GB" sz="2800" dirty="0">
                  <a:latin typeface="Arabic Typesetting" pitchFamily="66" charset="-78"/>
                  <a:cs typeface="Arabic Typesetting" pitchFamily="66" charset="-78"/>
                </a:rPr>
                <a:t> </a:t>
              </a:r>
            </a:p>
          </p:txBody>
        </p:sp>
        <p:sp>
          <p:nvSpPr>
            <p:cNvPr id="6152" name="AutoShape 10"/>
            <p:cNvSpPr>
              <a:spLocks noChangeArrowheads="1"/>
            </p:cNvSpPr>
            <p:nvPr/>
          </p:nvSpPr>
          <p:spPr bwMode="auto">
            <a:xfrm>
              <a:off x="2438400" y="2306638"/>
              <a:ext cx="1901825" cy="530225"/>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 الاجراءات المضادة </a:t>
              </a:r>
              <a:r>
                <a:rPr lang="en-GB" sz="2800" baseline="30000" dirty="0">
                  <a:latin typeface="Arabic Typesetting" pitchFamily="66" charset="-78"/>
                  <a:cs typeface="Arabic Typesetting" pitchFamily="66" charset="-78"/>
                </a:rPr>
                <a:t>5</a:t>
              </a:r>
            </a:p>
          </p:txBody>
        </p:sp>
        <p:sp>
          <p:nvSpPr>
            <p:cNvPr id="6153" name="AutoShape 11"/>
            <p:cNvSpPr>
              <a:spLocks noChangeArrowheads="1"/>
            </p:cNvSpPr>
            <p:nvPr/>
          </p:nvSpPr>
          <p:spPr bwMode="auto">
            <a:xfrm>
              <a:off x="523875" y="3567113"/>
              <a:ext cx="1781175" cy="528637"/>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وكلاء التهديدات </a:t>
              </a:r>
              <a:r>
                <a:rPr lang="en-GB" sz="2800" baseline="30000" dirty="0">
                  <a:latin typeface="Arabic Typesetting" pitchFamily="66" charset="-78"/>
                  <a:cs typeface="Arabic Typesetting" pitchFamily="66" charset="-78"/>
                </a:rPr>
                <a:t>7</a:t>
              </a:r>
            </a:p>
          </p:txBody>
        </p:sp>
        <p:sp>
          <p:nvSpPr>
            <p:cNvPr id="6154" name="AutoShape 12"/>
            <p:cNvSpPr>
              <a:spLocks noChangeArrowheads="1"/>
            </p:cNvSpPr>
            <p:nvPr/>
          </p:nvSpPr>
          <p:spPr bwMode="auto">
            <a:xfrm>
              <a:off x="4151313" y="2979738"/>
              <a:ext cx="1781175" cy="530225"/>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نقاط الضعف </a:t>
              </a:r>
              <a:r>
                <a:rPr lang="en-GB" sz="2800" baseline="30000" dirty="0">
                  <a:latin typeface="Arabic Typesetting" pitchFamily="66" charset="-78"/>
                  <a:cs typeface="Arabic Typesetting" pitchFamily="66" charset="-78"/>
                </a:rPr>
                <a:t>4</a:t>
              </a:r>
            </a:p>
          </p:txBody>
        </p:sp>
        <p:sp>
          <p:nvSpPr>
            <p:cNvPr id="6155" name="AutoShape 13"/>
            <p:cNvSpPr>
              <a:spLocks noChangeArrowheads="1"/>
            </p:cNvSpPr>
            <p:nvPr/>
          </p:nvSpPr>
          <p:spPr bwMode="auto">
            <a:xfrm>
              <a:off x="5780088" y="3740150"/>
              <a:ext cx="1489075" cy="528638"/>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المخاطر </a:t>
              </a:r>
              <a:r>
                <a:rPr lang="en-GB" sz="2800" baseline="30000" dirty="0">
                  <a:latin typeface="Arabic Typesetting" pitchFamily="66" charset="-78"/>
                  <a:cs typeface="Arabic Typesetting" pitchFamily="66" charset="-78"/>
                </a:rPr>
                <a:t>3</a:t>
              </a:r>
            </a:p>
          </p:txBody>
        </p:sp>
        <p:sp>
          <p:nvSpPr>
            <p:cNvPr id="6156" name="AutoShape 14"/>
            <p:cNvSpPr>
              <a:spLocks noChangeArrowheads="1"/>
            </p:cNvSpPr>
            <p:nvPr/>
          </p:nvSpPr>
          <p:spPr bwMode="auto">
            <a:xfrm>
              <a:off x="6889750" y="4932363"/>
              <a:ext cx="1489075" cy="530225"/>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الاصول </a:t>
              </a:r>
              <a:r>
                <a:rPr lang="en-GB" sz="2800" baseline="30000" dirty="0">
                  <a:latin typeface="Arabic Typesetting" pitchFamily="66" charset="-78"/>
                  <a:cs typeface="Arabic Typesetting" pitchFamily="66" charset="-78"/>
                </a:rPr>
                <a:t>2</a:t>
              </a:r>
            </a:p>
          </p:txBody>
        </p:sp>
        <p:sp>
          <p:nvSpPr>
            <p:cNvPr id="6157" name="AutoShape 15"/>
            <p:cNvSpPr>
              <a:spLocks noChangeArrowheads="1"/>
            </p:cNvSpPr>
            <p:nvPr/>
          </p:nvSpPr>
          <p:spPr bwMode="auto">
            <a:xfrm>
              <a:off x="2276475" y="4375150"/>
              <a:ext cx="1490663" cy="530225"/>
            </a:xfrm>
            <a:prstGeom prst="roundRect">
              <a:avLst>
                <a:gd name="adj" fmla="val 39944"/>
              </a:avLst>
            </a:prstGeom>
            <a:solidFill>
              <a:srgbClr val="FFCC99"/>
            </a:solidFill>
            <a:ln w="9525" algn="ctr">
              <a:solidFill>
                <a:schemeClr val="tx1"/>
              </a:solidFill>
              <a:round/>
              <a:headEnd/>
              <a:tailEnd/>
            </a:ln>
          </p:spPr>
          <p:txBody>
            <a:bodyPr wrap="none" anchor="ctr"/>
            <a:lstStyle/>
            <a:p>
              <a:pPr algn="ctr" eaLnBrk="0" hangingPunct="0"/>
              <a:r>
                <a:rPr lang="ar-SA" sz="2800" dirty="0">
                  <a:latin typeface="Arabic Typesetting" pitchFamily="66" charset="-78"/>
                  <a:cs typeface="Arabic Typesetting" pitchFamily="66" charset="-78"/>
                </a:rPr>
                <a:t>التهديدات </a:t>
              </a:r>
              <a:r>
                <a:rPr lang="en-GB" sz="2800" baseline="30000" dirty="0">
                  <a:latin typeface="Arabic Typesetting" pitchFamily="66" charset="-78"/>
                  <a:cs typeface="Arabic Typesetting" pitchFamily="66" charset="-78"/>
                </a:rPr>
                <a:t>6</a:t>
              </a:r>
            </a:p>
          </p:txBody>
        </p:sp>
        <p:cxnSp>
          <p:nvCxnSpPr>
            <p:cNvPr id="6158" name="AutoShape 17"/>
            <p:cNvCxnSpPr>
              <a:cxnSpLocks noChangeShapeType="1"/>
            </p:cNvCxnSpPr>
            <p:nvPr/>
          </p:nvCxnSpPr>
          <p:spPr bwMode="auto">
            <a:xfrm>
              <a:off x="1295400" y="4095750"/>
              <a:ext cx="5594350" cy="1260475"/>
            </a:xfrm>
            <a:prstGeom prst="bentConnector3">
              <a:avLst>
                <a:gd name="adj1" fmla="val -611"/>
              </a:avLst>
            </a:prstGeom>
            <a:noFill/>
            <a:ln w="28575">
              <a:solidFill>
                <a:srgbClr val="00FF00"/>
              </a:solidFill>
              <a:miter lim="800000"/>
              <a:headEnd/>
              <a:tailEnd type="triangle" w="med" len="lg"/>
            </a:ln>
            <a:extLst>
              <a:ext uri="{909E8E84-426E-40DD-AFC4-6F175D3DCCD1}">
                <a14:hiddenFill xmlns:a14="http://schemas.microsoft.com/office/drawing/2010/main">
                  <a:noFill/>
                </a14:hiddenFill>
              </a:ext>
            </a:extLst>
          </p:spPr>
        </p:cxnSp>
        <p:cxnSp>
          <p:nvCxnSpPr>
            <p:cNvPr id="6159" name="AutoShape 18"/>
            <p:cNvCxnSpPr>
              <a:cxnSpLocks noChangeShapeType="1"/>
            </p:cNvCxnSpPr>
            <p:nvPr/>
          </p:nvCxnSpPr>
          <p:spPr bwMode="auto">
            <a:xfrm flipV="1">
              <a:off x="3784600" y="4089400"/>
              <a:ext cx="1995488" cy="425450"/>
            </a:xfrm>
            <a:prstGeom prst="bentConnector3">
              <a:avLst>
                <a:gd name="adj1" fmla="val 76796"/>
              </a:avLst>
            </a:prstGeom>
            <a:noFill/>
            <a:ln w="28575">
              <a:solidFill>
                <a:srgbClr val="00FF00"/>
              </a:solidFill>
              <a:miter lim="800000"/>
              <a:headEnd/>
              <a:tailEnd type="triangle" w="med" len="lg"/>
            </a:ln>
            <a:extLst>
              <a:ext uri="{909E8E84-426E-40DD-AFC4-6F175D3DCCD1}">
                <a14:hiddenFill xmlns:a14="http://schemas.microsoft.com/office/drawing/2010/main">
                  <a:noFill/>
                </a14:hiddenFill>
              </a:ext>
            </a:extLst>
          </p:spPr>
        </p:cxnSp>
        <p:cxnSp>
          <p:nvCxnSpPr>
            <p:cNvPr id="6160" name="AutoShape 19"/>
            <p:cNvCxnSpPr>
              <a:cxnSpLocks noChangeShapeType="1"/>
              <a:stCxn id="6155" idx="3"/>
              <a:endCxn id="6156" idx="0"/>
            </p:cNvCxnSpPr>
            <p:nvPr/>
          </p:nvCxnSpPr>
          <p:spPr bwMode="auto">
            <a:xfrm>
              <a:off x="7269163" y="4005263"/>
              <a:ext cx="365125" cy="927100"/>
            </a:xfrm>
            <a:prstGeom prst="bentConnector2">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1" name="AutoShape 20"/>
            <p:cNvCxnSpPr>
              <a:cxnSpLocks noChangeShapeType="1"/>
            </p:cNvCxnSpPr>
            <p:nvPr/>
          </p:nvCxnSpPr>
          <p:spPr bwMode="auto">
            <a:xfrm flipV="1">
              <a:off x="3022600" y="3365500"/>
              <a:ext cx="1128713" cy="996950"/>
            </a:xfrm>
            <a:prstGeom prst="bentConnector3">
              <a:avLst>
                <a:gd name="adj1" fmla="val -755"/>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2" name="AutoShape 21"/>
            <p:cNvCxnSpPr>
              <a:cxnSpLocks noChangeShapeType="1"/>
              <a:stCxn id="6151" idx="2"/>
              <a:endCxn id="6154" idx="1"/>
            </p:cNvCxnSpPr>
            <p:nvPr/>
          </p:nvCxnSpPr>
          <p:spPr bwMode="auto">
            <a:xfrm rot="16200000" flipH="1">
              <a:off x="2043113" y="1136650"/>
              <a:ext cx="1343025" cy="2873375"/>
            </a:xfrm>
            <a:prstGeom prst="bentConnector2">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3" name="AutoShape 22"/>
            <p:cNvCxnSpPr>
              <a:cxnSpLocks noChangeShapeType="1"/>
              <a:stCxn id="6154" idx="2"/>
              <a:endCxn id="6155" idx="1"/>
            </p:cNvCxnSpPr>
            <p:nvPr/>
          </p:nvCxnSpPr>
          <p:spPr bwMode="auto">
            <a:xfrm rot="16200000" flipH="1">
              <a:off x="5163344" y="3388519"/>
              <a:ext cx="495300" cy="738188"/>
            </a:xfrm>
            <a:prstGeom prst="bentConnector2">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4" name="AutoShape 23"/>
            <p:cNvCxnSpPr>
              <a:cxnSpLocks noChangeShapeType="1"/>
              <a:stCxn id="6152" idx="0"/>
            </p:cNvCxnSpPr>
            <p:nvPr/>
          </p:nvCxnSpPr>
          <p:spPr bwMode="auto">
            <a:xfrm rot="16200000" flipH="1">
              <a:off x="4183857" y="1512094"/>
              <a:ext cx="1433512" cy="3022600"/>
            </a:xfrm>
            <a:prstGeom prst="bentConnector4">
              <a:avLst>
                <a:gd name="adj1" fmla="val -15949"/>
                <a:gd name="adj2" fmla="val 99625"/>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5" name="AutoShape 24"/>
            <p:cNvCxnSpPr>
              <a:cxnSpLocks noChangeShapeType="1"/>
            </p:cNvCxnSpPr>
            <p:nvPr/>
          </p:nvCxnSpPr>
          <p:spPr bwMode="auto">
            <a:xfrm>
              <a:off x="2001838" y="1828800"/>
              <a:ext cx="4551362" cy="1911350"/>
            </a:xfrm>
            <a:prstGeom prst="bentConnector3">
              <a:avLst>
                <a:gd name="adj1" fmla="val 99620"/>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6" name="AutoShape 25"/>
            <p:cNvCxnSpPr>
              <a:cxnSpLocks noChangeShapeType="1"/>
              <a:stCxn id="6151" idx="3"/>
            </p:cNvCxnSpPr>
            <p:nvPr/>
          </p:nvCxnSpPr>
          <p:spPr bwMode="auto">
            <a:xfrm>
              <a:off x="2022475" y="1636713"/>
              <a:ext cx="5749925" cy="3295650"/>
            </a:xfrm>
            <a:prstGeom prst="bentConnector3">
              <a:avLst>
                <a:gd name="adj1" fmla="val 100199"/>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7" name="AutoShape 26"/>
            <p:cNvCxnSpPr>
              <a:cxnSpLocks noChangeShapeType="1"/>
              <a:endCxn id="6152" idx="1"/>
            </p:cNvCxnSpPr>
            <p:nvPr/>
          </p:nvCxnSpPr>
          <p:spPr bwMode="auto">
            <a:xfrm>
              <a:off x="1430338" y="1901825"/>
              <a:ext cx="1008062" cy="669925"/>
            </a:xfrm>
            <a:prstGeom prst="bentConnector3">
              <a:avLst>
                <a:gd name="adj1" fmla="val -273"/>
              </a:avLst>
            </a:prstGeom>
            <a:noFill/>
            <a:ln w="28575">
              <a:solidFill>
                <a:schemeClr val="tx2"/>
              </a:solidFill>
              <a:miter lim="800000"/>
              <a:headEnd/>
              <a:tailEnd type="triangle" w="med" len="lg"/>
            </a:ln>
            <a:extLst>
              <a:ext uri="{909E8E84-426E-40DD-AFC4-6F175D3DCCD1}">
                <a14:hiddenFill xmlns:a14="http://schemas.microsoft.com/office/drawing/2010/main">
                  <a:noFill/>
                </a14:hiddenFill>
              </a:ext>
            </a:extLst>
          </p:spPr>
        </p:cxnSp>
        <p:cxnSp>
          <p:nvCxnSpPr>
            <p:cNvPr id="6168" name="AutoShape 27"/>
            <p:cNvCxnSpPr>
              <a:cxnSpLocks noChangeShapeType="1"/>
            </p:cNvCxnSpPr>
            <p:nvPr/>
          </p:nvCxnSpPr>
          <p:spPr bwMode="auto">
            <a:xfrm>
              <a:off x="3389313" y="2852738"/>
              <a:ext cx="762000" cy="271462"/>
            </a:xfrm>
            <a:prstGeom prst="bentConnector3">
              <a:avLst>
                <a:gd name="adj1" fmla="val -602"/>
              </a:avLst>
            </a:prstGeom>
            <a:noFill/>
            <a:ln w="28575">
              <a:solidFill>
                <a:srgbClr val="FF0000"/>
              </a:solidFill>
              <a:miter lim="800000"/>
              <a:headEnd/>
              <a:tailEnd type="triangle" w="med" len="lg"/>
            </a:ln>
            <a:extLst>
              <a:ext uri="{909E8E84-426E-40DD-AFC4-6F175D3DCCD1}">
                <a14:hiddenFill xmlns:a14="http://schemas.microsoft.com/office/drawing/2010/main">
                  <a:noFill/>
                </a14:hiddenFill>
              </a:ext>
            </a:extLst>
          </p:spPr>
        </p:cxnSp>
        <p:cxnSp>
          <p:nvCxnSpPr>
            <p:cNvPr id="6169" name="AutoShape 28"/>
            <p:cNvCxnSpPr>
              <a:cxnSpLocks noChangeShapeType="1"/>
              <a:stCxn id="6154" idx="0"/>
              <a:endCxn id="6152" idx="3"/>
            </p:cNvCxnSpPr>
            <p:nvPr/>
          </p:nvCxnSpPr>
          <p:spPr bwMode="auto">
            <a:xfrm rot="5400000" flipH="1">
              <a:off x="4487069" y="2424906"/>
              <a:ext cx="407988" cy="701675"/>
            </a:xfrm>
            <a:prstGeom prst="bentConnector2">
              <a:avLst/>
            </a:prstGeom>
            <a:noFill/>
            <a:ln w="28575">
              <a:solidFill>
                <a:srgbClr val="FF0000"/>
              </a:solidFill>
              <a:miter lim="800000"/>
              <a:headEnd/>
              <a:tailEnd type="triangle" w="med" len="lg"/>
            </a:ln>
            <a:extLst>
              <a:ext uri="{909E8E84-426E-40DD-AFC4-6F175D3DCCD1}">
                <a14:hiddenFill xmlns:a14="http://schemas.microsoft.com/office/drawing/2010/main">
                  <a:noFill/>
                </a14:hiddenFill>
              </a:ext>
            </a:extLst>
          </p:spPr>
        </p:cxnSp>
        <p:sp>
          <p:nvSpPr>
            <p:cNvPr id="6170" name="Text Box 29"/>
            <p:cNvSpPr txBox="1">
              <a:spLocks noChangeArrowheads="1"/>
            </p:cNvSpPr>
            <p:nvPr/>
          </p:nvSpPr>
          <p:spPr bwMode="auto">
            <a:xfrm>
              <a:off x="4445000" y="2028458"/>
              <a:ext cx="634829"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لتقليل </a:t>
              </a:r>
              <a:endParaRPr lang="en-GB" sz="2800" dirty="0">
                <a:latin typeface="Arabic Typesetting" pitchFamily="66" charset="-78"/>
                <a:cs typeface="Arabic Typesetting" pitchFamily="66" charset="-78"/>
              </a:endParaRPr>
            </a:p>
          </p:txBody>
        </p:sp>
        <p:sp>
          <p:nvSpPr>
            <p:cNvPr id="6171" name="Text Box 30"/>
            <p:cNvSpPr txBox="1">
              <a:spLocks noChangeArrowheads="1"/>
            </p:cNvSpPr>
            <p:nvPr/>
          </p:nvSpPr>
          <p:spPr bwMode="auto">
            <a:xfrm>
              <a:off x="4127424" y="3527259"/>
              <a:ext cx="807755"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تقود</a:t>
              </a:r>
              <a:r>
                <a:rPr lang="ar-SA" sz="2800" dirty="0">
                  <a:latin typeface="Lucida Sans Unicode" pitchFamily="34" charset="0"/>
                </a:rPr>
                <a:t> </a:t>
              </a:r>
              <a:r>
                <a:rPr lang="ar-SA" sz="2800" dirty="0">
                  <a:latin typeface="Arabic Typesetting" pitchFamily="66" charset="-78"/>
                  <a:cs typeface="Arabic Typesetting" pitchFamily="66" charset="-78"/>
                </a:rPr>
                <a:t>الي</a:t>
              </a:r>
              <a:r>
                <a:rPr lang="ar-SA" sz="2800" dirty="0">
                  <a:latin typeface="Lucida Sans Unicode" pitchFamily="34" charset="0"/>
                </a:rPr>
                <a:t> </a:t>
              </a:r>
              <a:endParaRPr lang="en-GB" sz="2800" dirty="0">
                <a:latin typeface="Lucida Sans Unicode" pitchFamily="34" charset="0"/>
              </a:endParaRPr>
            </a:p>
          </p:txBody>
        </p:sp>
        <p:sp>
          <p:nvSpPr>
            <p:cNvPr id="6172" name="Text Box 31"/>
            <p:cNvSpPr txBox="1">
              <a:spLocks noChangeArrowheads="1"/>
            </p:cNvSpPr>
            <p:nvPr/>
          </p:nvSpPr>
          <p:spPr bwMode="auto">
            <a:xfrm>
              <a:off x="4591435" y="4175125"/>
              <a:ext cx="526213"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تزيد</a:t>
              </a:r>
              <a:r>
                <a:rPr lang="ar-SA" sz="2800" dirty="0">
                  <a:latin typeface="Lucida Sans Unicode" pitchFamily="34" charset="0"/>
                </a:rPr>
                <a:t> </a:t>
              </a:r>
              <a:endParaRPr lang="en-GB" sz="2800" dirty="0">
                <a:latin typeface="Lucida Sans Unicode" pitchFamily="34" charset="0"/>
              </a:endParaRPr>
            </a:p>
          </p:txBody>
        </p:sp>
        <p:sp>
          <p:nvSpPr>
            <p:cNvPr id="6173" name="Text Box 32"/>
            <p:cNvSpPr txBox="1">
              <a:spLocks noChangeArrowheads="1"/>
            </p:cNvSpPr>
            <p:nvPr/>
          </p:nvSpPr>
          <p:spPr bwMode="auto">
            <a:xfrm>
              <a:off x="5059363" y="2355189"/>
              <a:ext cx="1352550" cy="620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التي يمكن تقليها بواسطة </a:t>
              </a:r>
              <a:endParaRPr lang="en-GB" sz="2800" dirty="0">
                <a:latin typeface="Arabic Typesetting" pitchFamily="66" charset="-78"/>
                <a:cs typeface="Arabic Typesetting" pitchFamily="66" charset="-78"/>
              </a:endParaRPr>
            </a:p>
          </p:txBody>
        </p:sp>
        <p:sp>
          <p:nvSpPr>
            <p:cNvPr id="6174" name="Text Box 33"/>
            <p:cNvSpPr txBox="1">
              <a:spLocks noChangeArrowheads="1"/>
            </p:cNvSpPr>
            <p:nvPr/>
          </p:nvSpPr>
          <p:spPr bwMode="auto">
            <a:xfrm>
              <a:off x="2443974" y="2776726"/>
              <a:ext cx="764881"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قد</a:t>
              </a:r>
              <a:r>
                <a:rPr lang="ar-SA" sz="2800" dirty="0">
                  <a:latin typeface="Lucida Sans Unicode" pitchFamily="34" charset="0"/>
                </a:rPr>
                <a:t> </a:t>
              </a:r>
              <a:r>
                <a:rPr lang="ar-SA" sz="2800" dirty="0">
                  <a:latin typeface="Arabic Typesetting" pitchFamily="66" charset="-78"/>
                  <a:cs typeface="Arabic Typesetting" pitchFamily="66" charset="-78"/>
                </a:rPr>
                <a:t>تمتلك</a:t>
              </a:r>
              <a:endParaRPr lang="en-GB" sz="2800" dirty="0">
                <a:latin typeface="Arabic Typesetting" pitchFamily="66" charset="-78"/>
                <a:cs typeface="Arabic Typesetting" pitchFamily="66" charset="-78"/>
              </a:endParaRPr>
            </a:p>
          </p:txBody>
        </p:sp>
        <p:cxnSp>
          <p:nvCxnSpPr>
            <p:cNvPr id="6175" name="AutoShape 34"/>
            <p:cNvCxnSpPr>
              <a:cxnSpLocks noChangeShapeType="1"/>
              <a:stCxn id="6157" idx="3"/>
              <a:endCxn id="6156" idx="1"/>
            </p:cNvCxnSpPr>
            <p:nvPr/>
          </p:nvCxnSpPr>
          <p:spPr bwMode="auto">
            <a:xfrm>
              <a:off x="3767138" y="4640263"/>
              <a:ext cx="3122612" cy="557212"/>
            </a:xfrm>
            <a:prstGeom prst="bentConnector3">
              <a:avLst>
                <a:gd name="adj1" fmla="val 49977"/>
              </a:avLst>
            </a:prstGeom>
            <a:noFill/>
            <a:ln w="28575">
              <a:solidFill>
                <a:srgbClr val="00FF00"/>
              </a:solidFill>
              <a:miter lim="800000"/>
              <a:headEnd/>
              <a:tailEnd type="triangle" w="med" len="lg"/>
            </a:ln>
            <a:extLst>
              <a:ext uri="{909E8E84-426E-40DD-AFC4-6F175D3DCCD1}">
                <a14:hiddenFill xmlns:a14="http://schemas.microsoft.com/office/drawing/2010/main">
                  <a:noFill/>
                </a14:hiddenFill>
              </a:ext>
            </a:extLst>
          </p:spPr>
        </p:cxnSp>
        <p:sp>
          <p:nvSpPr>
            <p:cNvPr id="6177" name="Text Box 36"/>
            <p:cNvSpPr txBox="1">
              <a:spLocks noChangeArrowheads="1"/>
            </p:cNvSpPr>
            <p:nvPr/>
          </p:nvSpPr>
          <p:spPr bwMode="auto">
            <a:xfrm>
              <a:off x="1437005" y="2214676"/>
              <a:ext cx="524784"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فرض</a:t>
              </a:r>
              <a:endParaRPr lang="en-GB" sz="2800" dirty="0">
                <a:latin typeface="Arabic Typesetting" pitchFamily="66" charset="-78"/>
                <a:cs typeface="Arabic Typesetting" pitchFamily="66" charset="-78"/>
              </a:endParaRPr>
            </a:p>
          </p:txBody>
        </p:sp>
        <p:sp>
          <p:nvSpPr>
            <p:cNvPr id="6179" name="Text Box 38"/>
            <p:cNvSpPr txBox="1">
              <a:spLocks noChangeArrowheads="1"/>
            </p:cNvSpPr>
            <p:nvPr/>
          </p:nvSpPr>
          <p:spPr bwMode="auto">
            <a:xfrm>
              <a:off x="1549477" y="4913594"/>
              <a:ext cx="2466999"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يرغبون في الإساءة / الحاق الضرر</a:t>
              </a:r>
              <a:endParaRPr lang="en-GB" sz="2800" dirty="0">
                <a:latin typeface="Arabic Typesetting" pitchFamily="66" charset="-78"/>
                <a:cs typeface="Arabic Typesetting" pitchFamily="66" charset="-78"/>
              </a:endParaRPr>
            </a:p>
          </p:txBody>
        </p:sp>
        <p:sp>
          <p:nvSpPr>
            <p:cNvPr id="6180" name="Text Box 39"/>
            <p:cNvSpPr txBox="1">
              <a:spLocks noChangeArrowheads="1"/>
            </p:cNvSpPr>
            <p:nvPr/>
          </p:nvSpPr>
          <p:spPr bwMode="auto">
            <a:xfrm>
              <a:off x="1118290" y="3199396"/>
              <a:ext cx="1412287"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قد يكون لديه علم </a:t>
              </a:r>
              <a:endParaRPr lang="en-GB" sz="2800" dirty="0">
                <a:latin typeface="Arabic Typesetting" pitchFamily="66" charset="-78"/>
                <a:cs typeface="Arabic Typesetting" pitchFamily="66" charset="-78"/>
              </a:endParaRPr>
            </a:p>
          </p:txBody>
        </p:sp>
        <p:sp>
          <p:nvSpPr>
            <p:cNvPr id="6183" name="Text Box 42"/>
            <p:cNvSpPr txBox="1">
              <a:spLocks noChangeArrowheads="1"/>
            </p:cNvSpPr>
            <p:nvPr/>
          </p:nvSpPr>
          <p:spPr bwMode="auto">
            <a:xfrm>
              <a:off x="7747000" y="2525713"/>
              <a:ext cx="477622"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قيمة</a:t>
              </a:r>
              <a:r>
                <a:rPr lang="ar-SA" sz="2800" dirty="0">
                  <a:latin typeface="Lucida Sans Unicode" pitchFamily="34" charset="0"/>
                </a:rPr>
                <a:t> </a:t>
              </a:r>
              <a:endParaRPr lang="en-GB" sz="2800" dirty="0">
                <a:latin typeface="Lucida Sans Unicode" pitchFamily="34" charset="0"/>
              </a:endParaRPr>
            </a:p>
          </p:txBody>
        </p:sp>
        <p:sp>
          <p:nvSpPr>
            <p:cNvPr id="6184" name="Text Box 43"/>
            <p:cNvSpPr txBox="1">
              <a:spLocks noChangeArrowheads="1"/>
            </p:cNvSpPr>
            <p:nvPr/>
          </p:nvSpPr>
          <p:spPr bwMode="auto">
            <a:xfrm>
              <a:off x="7223571" y="3619802"/>
              <a:ext cx="483339"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علي </a:t>
              </a:r>
              <a:endParaRPr lang="en-GB" sz="2800" dirty="0">
                <a:latin typeface="Arabic Typesetting" pitchFamily="66" charset="-78"/>
                <a:cs typeface="Arabic Typesetting" pitchFamily="66" charset="-78"/>
              </a:endParaRPr>
            </a:p>
          </p:txBody>
        </p:sp>
        <p:cxnSp>
          <p:nvCxnSpPr>
            <p:cNvPr id="6186" name="AutoShape 51"/>
            <p:cNvCxnSpPr>
              <a:cxnSpLocks noChangeShapeType="1"/>
            </p:cNvCxnSpPr>
            <p:nvPr/>
          </p:nvCxnSpPr>
          <p:spPr bwMode="auto">
            <a:xfrm rot="16200000" flipH="1">
              <a:off x="1573212" y="3937001"/>
              <a:ext cx="544513" cy="862012"/>
            </a:xfrm>
            <a:prstGeom prst="bentConnector2">
              <a:avLst/>
            </a:prstGeom>
            <a:noFill/>
            <a:ln w="28575">
              <a:solidFill>
                <a:schemeClr val="tx1"/>
              </a:solidFill>
              <a:miter lim="800000"/>
              <a:headEnd/>
              <a:tailEnd type="triangle" w="med" len="lg"/>
            </a:ln>
            <a:extLst>
              <a:ext uri="{909E8E84-426E-40DD-AFC4-6F175D3DCCD1}">
                <a14:hiddenFill xmlns:a14="http://schemas.microsoft.com/office/drawing/2010/main">
                  <a:noFill/>
                </a14:hiddenFill>
              </a:ext>
            </a:extLst>
          </p:spPr>
        </p:cxnSp>
        <p:sp>
          <p:nvSpPr>
            <p:cNvPr id="48" name="Text Box 30"/>
            <p:cNvSpPr txBox="1">
              <a:spLocks noChangeArrowheads="1"/>
            </p:cNvSpPr>
            <p:nvPr/>
          </p:nvSpPr>
          <p:spPr bwMode="auto">
            <a:xfrm>
              <a:off x="1314458" y="4088177"/>
              <a:ext cx="1000691" cy="3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يقودون الي</a:t>
              </a:r>
              <a:r>
                <a:rPr lang="ar-SA" sz="2800" dirty="0">
                  <a:latin typeface="Lucida Sans Unicode" pitchFamily="34" charset="0"/>
                </a:rPr>
                <a:t> </a:t>
              </a:r>
              <a:endParaRPr lang="en-GB" sz="2800" dirty="0">
                <a:latin typeface="Lucida Sans Unicode" pitchFamily="34" charset="0"/>
              </a:endParaRPr>
            </a:p>
          </p:txBody>
        </p:sp>
        <p:sp>
          <p:nvSpPr>
            <p:cNvPr id="49" name="Text Box 30"/>
            <p:cNvSpPr txBox="1">
              <a:spLocks noChangeArrowheads="1"/>
            </p:cNvSpPr>
            <p:nvPr/>
          </p:nvSpPr>
          <p:spPr bwMode="auto">
            <a:xfrm>
              <a:off x="2877149" y="3509963"/>
              <a:ext cx="1075161" cy="620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يودي </a:t>
              </a:r>
              <a:r>
                <a:rPr lang="ar-SA" sz="2800" dirty="0">
                  <a:latin typeface="Lucida Sans Unicode" pitchFamily="34" charset="0"/>
                </a:rPr>
                <a:t> </a:t>
              </a:r>
              <a:r>
                <a:rPr lang="ar-SA" sz="2800" dirty="0">
                  <a:latin typeface="Arabic Typesetting" pitchFamily="66" charset="-78"/>
                  <a:cs typeface="Arabic Typesetting" pitchFamily="66" charset="-78"/>
                </a:rPr>
                <a:t>الي </a:t>
              </a:r>
            </a:p>
            <a:p>
              <a:pPr algn="ctr"/>
              <a:r>
                <a:rPr lang="ar-SA" sz="2800" dirty="0">
                  <a:latin typeface="Arabic Typesetting" pitchFamily="66" charset="-78"/>
                  <a:cs typeface="Arabic Typesetting" pitchFamily="66" charset="-78"/>
                </a:rPr>
                <a:t>استغلال </a:t>
              </a:r>
            </a:p>
          </p:txBody>
        </p:sp>
        <p:sp>
          <p:nvSpPr>
            <p:cNvPr id="50" name="Text Box 32"/>
            <p:cNvSpPr txBox="1">
              <a:spLocks noChangeArrowheads="1"/>
            </p:cNvSpPr>
            <p:nvPr/>
          </p:nvSpPr>
          <p:spPr bwMode="auto">
            <a:xfrm>
              <a:off x="6465877" y="1746301"/>
              <a:ext cx="888948" cy="900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lgn="ctr"/>
              <a:r>
                <a:rPr lang="ar-SA" sz="2800" dirty="0">
                  <a:latin typeface="Arabic Typesetting" pitchFamily="66" charset="-78"/>
                  <a:cs typeface="Arabic Typesetting" pitchFamily="66" charset="-78"/>
                </a:rPr>
                <a:t>يرغبون </a:t>
              </a:r>
            </a:p>
            <a:p>
              <a:pPr algn="ctr"/>
              <a:r>
                <a:rPr lang="ar-SA" sz="2800" dirty="0">
                  <a:latin typeface="Arabic Typesetting" pitchFamily="66" charset="-78"/>
                  <a:cs typeface="Arabic Typesetting" pitchFamily="66" charset="-78"/>
                </a:rPr>
                <a:t>في </a:t>
              </a:r>
            </a:p>
            <a:p>
              <a:pPr algn="ctr"/>
              <a:r>
                <a:rPr lang="ar-SA" sz="2800" dirty="0">
                  <a:latin typeface="Arabic Typesetting" pitchFamily="66" charset="-78"/>
                  <a:cs typeface="Arabic Typesetting" pitchFamily="66" charset="-78"/>
                </a:rPr>
                <a:t>تقليل</a:t>
              </a:r>
              <a:endParaRPr lang="en-GB" sz="2800" dirty="0">
                <a:latin typeface="Arabic Typesetting" pitchFamily="66" charset="-78"/>
                <a:cs typeface="Arabic Typesetting" pitchFamily="66" charset="-78"/>
              </a:endParaRPr>
            </a:p>
          </p:txBody>
        </p:sp>
      </p:grpSp>
      <p:sp>
        <p:nvSpPr>
          <p:cNvPr id="47" name="Text Box 43"/>
          <p:cNvSpPr txBox="1">
            <a:spLocks noChangeArrowheads="1"/>
          </p:cNvSpPr>
          <p:nvPr/>
        </p:nvSpPr>
        <p:spPr bwMode="auto">
          <a:xfrm>
            <a:off x="4655367" y="4986901"/>
            <a:ext cx="542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r>
              <a:rPr lang="ar-SA" sz="2800" dirty="0">
                <a:latin typeface="Arabic Typesetting" pitchFamily="66" charset="-78"/>
                <a:cs typeface="Arabic Typesetting" pitchFamily="66" charset="-78"/>
              </a:rPr>
              <a:t>علي </a:t>
            </a:r>
            <a:endParaRPr lang="en-GB" sz="2800" dirty="0">
              <a:latin typeface="Arabic Typesetting" pitchFamily="66" charset="-78"/>
              <a:cs typeface="Arabic Typesetting" pitchFamily="66" charset="-78"/>
            </a:endParaRPr>
          </a:p>
        </p:txBody>
      </p:sp>
      <p:sp>
        <p:nvSpPr>
          <p:cNvPr id="6" name="Rectangle 5"/>
          <p:cNvSpPr/>
          <p:nvPr/>
        </p:nvSpPr>
        <p:spPr>
          <a:xfrm>
            <a:off x="3572478" y="0"/>
            <a:ext cx="2759089" cy="584775"/>
          </a:xfrm>
          <a:prstGeom prst="rect">
            <a:avLst/>
          </a:prstGeom>
        </p:spPr>
        <p:txBody>
          <a:bodyPr wrap="none">
            <a:spAutoFit/>
          </a:bodyPr>
          <a:lstStyle/>
          <a:p>
            <a:r>
              <a:rPr lang="ar-SA" sz="3200" b="1" dirty="0">
                <a:solidFill>
                  <a:srgbClr val="00B0F0"/>
                </a:solidFill>
                <a:cs typeface="+mj-cs"/>
              </a:rPr>
              <a:t>الأمن هو حماية الأصول</a:t>
            </a:r>
          </a:p>
        </p:txBody>
      </p:sp>
      <p:sp>
        <p:nvSpPr>
          <p:cNvPr id="52" name="Footer Placeholder 1"/>
          <p:cNvSpPr>
            <a:spLocks noGrp="1"/>
          </p:cNvSpPr>
          <p:nvPr>
            <p:ph type="ftr" sz="quarter" idx="11"/>
          </p:nvPr>
        </p:nvSpPr>
        <p:spPr>
          <a:xfrm>
            <a:off x="323528" y="6309320"/>
            <a:ext cx="3352800" cy="365125"/>
          </a:xfrm>
        </p:spPr>
        <p:txBody>
          <a:bodyPr/>
          <a:lstStyle/>
          <a:p>
            <a:r>
              <a:rPr lang="en-US" sz="1400" dirty="0">
                <a:solidFill>
                  <a:schemeClr val="tx1"/>
                </a:solidFill>
              </a:rPr>
              <a:t>Dr. </a:t>
            </a:r>
            <a:r>
              <a:rPr lang="en-US" sz="1400" dirty="0" err="1">
                <a:solidFill>
                  <a:schemeClr val="tx1"/>
                </a:solidFill>
              </a:rPr>
              <a:t>Eltayeb</a:t>
            </a:r>
            <a:r>
              <a:rPr lang="en-US" sz="1400" dirty="0">
                <a:solidFill>
                  <a:schemeClr val="tx1"/>
                </a:solidFill>
              </a:rPr>
              <a:t> Elsamani             </a:t>
            </a:r>
          </a:p>
        </p:txBody>
      </p:sp>
    </p:spTree>
    <p:extLst>
      <p:ext uri="{BB962C8B-B14F-4D97-AF65-F5344CB8AC3E}">
        <p14:creationId xmlns:p14="http://schemas.microsoft.com/office/powerpoint/2010/main" val="2329949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5CD53-EFE9-564B-EB59-DFD063F87F3C}"/>
              </a:ext>
            </a:extLst>
          </p:cNvPr>
          <p:cNvSpPr>
            <a:spLocks noGrp="1"/>
          </p:cNvSpPr>
          <p:nvPr>
            <p:ph type="title"/>
          </p:nvPr>
        </p:nvSpPr>
        <p:spPr>
          <a:xfrm>
            <a:off x="457200" y="704088"/>
            <a:ext cx="8229600" cy="636680"/>
          </a:xfrm>
        </p:spPr>
        <p:txBody>
          <a:bodyPr/>
          <a:lstStyle/>
          <a:p>
            <a:pPr rtl="0"/>
            <a:r>
              <a:rPr lang="en-US" sz="2600" b="1" dirty="0">
                <a:solidFill>
                  <a:srgbClr val="FF0000"/>
                </a:solidFill>
                <a:latin typeface="+mn-lt"/>
                <a:ea typeface="+mn-ea"/>
                <a:cs typeface="+mn-cs"/>
              </a:rPr>
              <a:t>Home work 1: </a:t>
            </a:r>
            <a:endParaRPr lang="ar-SD" sz="2600" b="1" dirty="0">
              <a:solidFill>
                <a:srgbClr val="FF0000"/>
              </a:solidFill>
              <a:latin typeface="+mn-lt"/>
              <a:ea typeface="+mn-ea"/>
              <a:cs typeface="+mn-cs"/>
            </a:endParaRPr>
          </a:p>
        </p:txBody>
      </p:sp>
      <p:sp>
        <p:nvSpPr>
          <p:cNvPr id="3" name="Content Placeholder 2">
            <a:extLst>
              <a:ext uri="{FF2B5EF4-FFF2-40B4-BE49-F238E27FC236}">
                <a16:creationId xmlns:a16="http://schemas.microsoft.com/office/drawing/2014/main" id="{A98BB51C-347F-454E-5326-59A9D15EC4E5}"/>
              </a:ext>
            </a:extLst>
          </p:cNvPr>
          <p:cNvSpPr>
            <a:spLocks noGrp="1"/>
          </p:cNvSpPr>
          <p:nvPr>
            <p:ph idx="1"/>
          </p:nvPr>
        </p:nvSpPr>
        <p:spPr>
          <a:xfrm>
            <a:off x="323528" y="1340768"/>
            <a:ext cx="8363272" cy="5184576"/>
          </a:xfrm>
        </p:spPr>
        <p:txBody>
          <a:bodyPr>
            <a:normAutofit fontScale="92500" lnSpcReduction="20000"/>
          </a:bodyPr>
          <a:lstStyle/>
          <a:p>
            <a:pPr algn="just" rtl="0">
              <a:buFont typeface="Wingdings" panose="05000000000000000000" pitchFamily="2" charset="2"/>
              <a:buChar char="Ø"/>
            </a:pPr>
            <a:r>
              <a:rPr lang="en-US" dirty="0"/>
              <a:t>Among (CIA) Give an example where confidentiality is required, but not integrity. Give an example where integrity is required, but not confidentiality. Give an example where availability is the overriding concern.</a:t>
            </a:r>
          </a:p>
          <a:p>
            <a:pPr algn="just" rtl="0">
              <a:buFont typeface="Wingdings" panose="05000000000000000000" pitchFamily="2" charset="2"/>
              <a:buChar char="Ø"/>
            </a:pPr>
            <a:r>
              <a:rPr lang="en-US" dirty="0"/>
              <a:t>From a bank’s perspective, which is usually more important, the integrity of its customer’s data or the confidentiality of the data? From the perspective of the bank’s customer, which is more important?</a:t>
            </a:r>
          </a:p>
          <a:p>
            <a:pPr algn="just" rtl="0">
              <a:buFont typeface="Wingdings" panose="05000000000000000000" pitchFamily="2" charset="2"/>
              <a:buChar char="Ø"/>
            </a:pPr>
            <a:r>
              <a:rPr lang="en-US" dirty="0"/>
              <a:t>Some authors distinguish between secrecy, privacy, and confidentiality. In this usage, secrecy is equivalent to our use of the term confidentiality, whereas privacy is secrecy applied to personal data and confidentiality refers to an obligation not to divulge certain information. Discuss an example where privacy is required. Discuss an example where confidentiality (in this sense) is required.</a:t>
            </a:r>
            <a:endParaRPr lang="ar-SD" dirty="0"/>
          </a:p>
        </p:txBody>
      </p:sp>
      <p:sp>
        <p:nvSpPr>
          <p:cNvPr id="5" name="Slide Number Placeholder 4">
            <a:extLst>
              <a:ext uri="{FF2B5EF4-FFF2-40B4-BE49-F238E27FC236}">
                <a16:creationId xmlns:a16="http://schemas.microsoft.com/office/drawing/2014/main" id="{D6F1E516-C519-1A3A-611B-D272B12F67A8}"/>
              </a:ext>
            </a:extLst>
          </p:cNvPr>
          <p:cNvSpPr>
            <a:spLocks noGrp="1"/>
          </p:cNvSpPr>
          <p:nvPr>
            <p:ph type="sldNum" sz="quarter" idx="12"/>
          </p:nvPr>
        </p:nvSpPr>
        <p:spPr/>
        <p:txBody>
          <a:bodyPr/>
          <a:lstStyle/>
          <a:p>
            <a:fld id="{A786A925-9AFE-4734-890B-ABA08D82016E}" type="slidenum">
              <a:rPr lang="en-US" smtClean="0"/>
              <a:pPr/>
              <a:t>28</a:t>
            </a:fld>
            <a:endParaRPr lang="en-US"/>
          </a:p>
        </p:txBody>
      </p:sp>
      <p:sp>
        <p:nvSpPr>
          <p:cNvPr id="6" name="Footer Placeholder 1">
            <a:extLst>
              <a:ext uri="{FF2B5EF4-FFF2-40B4-BE49-F238E27FC236}">
                <a16:creationId xmlns:a16="http://schemas.microsoft.com/office/drawing/2014/main" id="{59819CCA-DC8B-DE1F-AF44-BD0B898A2C38}"/>
              </a:ext>
            </a:extLst>
          </p:cNvPr>
          <p:cNvSpPr>
            <a:spLocks noGrp="1"/>
          </p:cNvSpPr>
          <p:nvPr>
            <p:ph type="ftr" sz="quarter" idx="11"/>
          </p:nvPr>
        </p:nvSpPr>
        <p:spPr>
          <a:xfrm>
            <a:off x="457200" y="6376244"/>
            <a:ext cx="3723184" cy="345232"/>
          </a:xfrm>
        </p:spPr>
        <p:txBody>
          <a:bodyPr/>
          <a:lstStyle/>
          <a:p>
            <a:r>
              <a:rPr lang="en-US" sz="1400" b="1" dirty="0">
                <a:solidFill>
                  <a:schemeClr val="tx1"/>
                </a:solidFill>
              </a:rPr>
              <a:t>Dr. Eltayeb Elsamani             </a:t>
            </a:r>
          </a:p>
        </p:txBody>
      </p:sp>
    </p:spTree>
    <p:extLst>
      <p:ext uri="{BB962C8B-B14F-4D97-AF65-F5344CB8AC3E}">
        <p14:creationId xmlns:p14="http://schemas.microsoft.com/office/powerpoint/2010/main" val="417229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70182" y="1056362"/>
            <a:ext cx="8866314" cy="5468982"/>
          </a:xfrm>
        </p:spPr>
        <p:txBody>
          <a:bodyPr>
            <a:noAutofit/>
          </a:bodyPr>
          <a:lstStyle/>
          <a:p>
            <a:pPr marL="620713" indent="-620713" algn="just">
              <a:buFont typeface="Wingdings" panose="05000000000000000000" pitchFamily="2" charset="2"/>
              <a:buChar char="Ø"/>
              <a:defRPr/>
            </a:pPr>
            <a:r>
              <a:rPr lang="ar-SA" sz="3000" dirty="0">
                <a:cs typeface="Akhbar MT" pitchFamily="2" charset="-78"/>
              </a:rPr>
              <a:t>حماية وتأمين كافة موارد المعلومات (منشأة ، افراد ، الاجهزة الاكترونية ، الشبكات  وجميع وسائط المعلومات) و البيانات في جميع مراحلها (التخزين ،معالجة ونقل). </a:t>
            </a:r>
          </a:p>
          <a:p>
            <a:pPr marL="620713" indent="-620713" algn="just">
              <a:buFont typeface="Wingdings" panose="05000000000000000000" pitchFamily="2" charset="2"/>
              <a:buChar char="Ø"/>
              <a:defRPr/>
            </a:pPr>
            <a:r>
              <a:rPr lang="ar-SA" sz="3000" dirty="0">
                <a:cs typeface="Akhbar MT" pitchFamily="2" charset="-78"/>
              </a:rPr>
              <a:t>عبارة عن مجموعة من الاجراءات الادارية و التقنية التي يمكن اتخاذها لضمان توفر الحماية اللازمة للمعلومات من المخاطر الداخلية و الخارجية.</a:t>
            </a:r>
            <a:endParaRPr lang="ar-SA" sz="3000" b="1" dirty="0">
              <a:cs typeface="Akhbar MT" pitchFamily="2" charset="-78"/>
            </a:endParaRPr>
          </a:p>
          <a:p>
            <a:pPr marL="620713" indent="-620713" algn="just">
              <a:buFont typeface="Wingdings" panose="05000000000000000000" pitchFamily="2" charset="2"/>
              <a:buChar char="Ø"/>
              <a:defRPr/>
            </a:pPr>
            <a:r>
              <a:rPr lang="ar-SA" sz="3000" b="1" dirty="0">
                <a:cs typeface="Akhbar MT" pitchFamily="2" charset="-78"/>
              </a:rPr>
              <a:t>اكاديميا</a:t>
            </a:r>
            <a:r>
              <a:rPr lang="ar-SA" sz="3000" dirty="0">
                <a:cs typeface="Akhbar MT" pitchFamily="2" charset="-78"/>
              </a:rPr>
              <a:t> : هو العلم الذي يبحث في نظريات واستراتيجيات توفير الحماية للمعلومات من المخاطر التي تهددها ومن أنشطة الاعتداء عليها .</a:t>
            </a:r>
          </a:p>
          <a:p>
            <a:pPr marL="620713" indent="-620713" algn="just">
              <a:buFont typeface="Wingdings" panose="05000000000000000000" pitchFamily="2" charset="2"/>
              <a:buChar char="Ø"/>
              <a:defRPr/>
            </a:pPr>
            <a:r>
              <a:rPr lang="ar-SA" sz="3000" b="1" dirty="0">
                <a:cs typeface="Akhbar MT" pitchFamily="2" charset="-78"/>
              </a:rPr>
              <a:t>تقنيا</a:t>
            </a:r>
            <a:r>
              <a:rPr lang="ar-SA" sz="3000" dirty="0">
                <a:cs typeface="Akhbar MT" pitchFamily="2" charset="-78"/>
              </a:rPr>
              <a:t> : مجموعة من الوسائل والأدوات والإجراءات اللازم توفيرها لضمان حماية المعلومات من الأخطار الداخلية والخارجية .</a:t>
            </a:r>
          </a:p>
          <a:p>
            <a:pPr marL="620713" indent="-620713" algn="just">
              <a:buFont typeface="Wingdings" panose="05000000000000000000" pitchFamily="2" charset="2"/>
              <a:buChar char="Ø"/>
              <a:defRPr/>
            </a:pPr>
            <a:r>
              <a:rPr lang="ar-SA" sz="3000" b="1" dirty="0">
                <a:cs typeface="Akhbar MT" pitchFamily="2" charset="-78"/>
              </a:rPr>
              <a:t>قانونيا</a:t>
            </a:r>
            <a:r>
              <a:rPr lang="ar-SA" sz="3000" dirty="0">
                <a:cs typeface="Akhbar MT" pitchFamily="2" charset="-78"/>
              </a:rPr>
              <a:t> : هي الدراسات والتدابير اللازمة لضمان سرية وسلامة محتوى المعلومات وتوفرها ومكافحة أنشطة الاعتداء عليها أو استغلالها في ارتكاب جرائم معلوماتية.</a:t>
            </a:r>
          </a:p>
        </p:txBody>
      </p:sp>
      <p:sp>
        <p:nvSpPr>
          <p:cNvPr id="3" name="Slide Number Placeholder 2"/>
          <p:cNvSpPr>
            <a:spLocks noGrp="1"/>
          </p:cNvSpPr>
          <p:nvPr>
            <p:ph type="sldNum" sz="quarter" idx="12"/>
          </p:nvPr>
        </p:nvSpPr>
        <p:spPr/>
        <p:txBody>
          <a:bodyPr/>
          <a:lstStyle/>
          <a:p>
            <a:fld id="{A786A925-9AFE-4734-890B-ABA08D82016E}" type="slidenum">
              <a:rPr lang="en-US" smtClean="0"/>
              <a:pPr/>
              <a:t>3</a:t>
            </a:fld>
            <a:endParaRPr lang="en-US"/>
          </a:p>
        </p:txBody>
      </p:sp>
      <p:sp>
        <p:nvSpPr>
          <p:cNvPr id="4" name="Footer Placeholder 1">
            <a:extLst>
              <a:ext uri="{FF2B5EF4-FFF2-40B4-BE49-F238E27FC236}">
                <a16:creationId xmlns:a16="http://schemas.microsoft.com/office/drawing/2014/main" id="{04AEBD01-4AEE-ACAC-2C93-915399445D24}"/>
              </a:ext>
            </a:extLst>
          </p:cNvPr>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
        <p:nvSpPr>
          <p:cNvPr id="5" name="TextBox 4">
            <a:extLst>
              <a:ext uri="{FF2B5EF4-FFF2-40B4-BE49-F238E27FC236}">
                <a16:creationId xmlns:a16="http://schemas.microsoft.com/office/drawing/2014/main" id="{F61C44FF-A497-E32C-821A-DA823123587B}"/>
              </a:ext>
            </a:extLst>
          </p:cNvPr>
          <p:cNvSpPr txBox="1"/>
          <p:nvPr/>
        </p:nvSpPr>
        <p:spPr>
          <a:xfrm>
            <a:off x="457200" y="476672"/>
            <a:ext cx="8363272" cy="584775"/>
          </a:xfrm>
          <a:prstGeom prst="rect">
            <a:avLst/>
          </a:prstGeom>
          <a:noFill/>
        </p:spPr>
        <p:txBody>
          <a:bodyPr wrap="square">
            <a:spAutoFit/>
          </a:bodyPr>
          <a:lstStyle/>
          <a:p>
            <a:pPr algn="r" rtl="1">
              <a:spcBef>
                <a:spcPct val="0"/>
              </a:spcBef>
            </a:pPr>
            <a:r>
              <a:rPr lang="ar-SA" sz="3200" b="1" dirty="0">
                <a:solidFill>
                  <a:srgbClr val="FF0000"/>
                </a:solidFill>
                <a:latin typeface="+mj-lt"/>
                <a:ea typeface="+mj-ea"/>
                <a:cs typeface="PT Bold Heading" pitchFamily="2" charset="-78"/>
              </a:rPr>
              <a:t>تعاريف امن المعلومات </a:t>
            </a:r>
            <a:endParaRPr lang="ar-SD" sz="3200" b="1" dirty="0">
              <a:solidFill>
                <a:srgbClr val="FF0000"/>
              </a:solidFill>
              <a:latin typeface="+mj-lt"/>
              <a:ea typeface="+mj-ea"/>
              <a:cs typeface="PT Bold Heading" pitchFamily="2" charset="-78"/>
            </a:endParaRPr>
          </a:p>
        </p:txBody>
      </p:sp>
    </p:spTree>
    <p:extLst>
      <p:ext uri="{BB962C8B-B14F-4D97-AF65-F5344CB8AC3E}">
        <p14:creationId xmlns:p14="http://schemas.microsoft.com/office/powerpoint/2010/main" val="22947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r>
              <a:rPr lang="en-US"/>
              <a:t>Dr. Eltayeb Elsamani             </a:t>
            </a:r>
          </a:p>
        </p:txBody>
      </p:sp>
      <p:sp>
        <p:nvSpPr>
          <p:cNvPr id="5" name="عنصر نائب لرقم الشريحة 4"/>
          <p:cNvSpPr>
            <a:spLocks noGrp="1"/>
          </p:cNvSpPr>
          <p:nvPr>
            <p:ph type="sldNum" sz="quarter" idx="12"/>
          </p:nvPr>
        </p:nvSpPr>
        <p:spPr/>
        <p:txBody>
          <a:bodyPr/>
          <a:lstStyle/>
          <a:p>
            <a:fld id="{A786A925-9AFE-4734-890B-ABA08D82016E}" type="slidenum">
              <a:rPr lang="en-US" smtClean="0"/>
              <a:pPr/>
              <a:t>4</a:t>
            </a:fld>
            <a:endParaRPr lang="en-US"/>
          </a:p>
        </p:txBody>
      </p:sp>
      <p:pic>
        <p:nvPicPr>
          <p:cNvPr id="6" name="Picture 52"/>
          <p:cNvPicPr>
            <a:picLocks noGrp="1" noChangeAspect="1" noChangeArrowheads="1"/>
          </p:cNvPicPr>
          <p:nvPr>
            <p:ph idx="1"/>
          </p:nvPr>
        </p:nvPicPr>
        <p:blipFill>
          <a:blip r:embed="rId2" cstate="print"/>
          <a:srcRect/>
          <a:stretch>
            <a:fillRect/>
          </a:stretch>
        </p:blipFill>
        <p:spPr>
          <a:xfrm>
            <a:off x="357158" y="1142984"/>
            <a:ext cx="8501122" cy="5357850"/>
          </a:xfrm>
          <a:noFill/>
        </p:spPr>
      </p:pic>
      <p:sp>
        <p:nvSpPr>
          <p:cNvPr id="7" name="Rectangle 53"/>
          <p:cNvSpPr>
            <a:spLocks noChangeArrowheads="1"/>
          </p:cNvSpPr>
          <p:nvPr/>
        </p:nvSpPr>
        <p:spPr bwMode="auto">
          <a:xfrm>
            <a:off x="357158" y="571480"/>
            <a:ext cx="8572560" cy="838200"/>
          </a:xfrm>
          <a:prstGeom prst="rect">
            <a:avLst/>
          </a:prstGeom>
          <a:noFill/>
          <a:ln w="12700" cap="sq">
            <a:noFill/>
            <a:miter lim="800000"/>
            <a:headEnd type="none" w="sm" len="sm"/>
            <a:tailEnd type="none" w="sm" len="sm"/>
          </a:ln>
          <a:effectLst/>
        </p:spPr>
        <p:txBody>
          <a:bodyPr anchor="ctr"/>
          <a:lstStyle/>
          <a:p>
            <a:r>
              <a:rPr lang="en-US" altLang="en-US" sz="2600" b="1" dirty="0">
                <a:solidFill>
                  <a:srgbClr val="FF0000"/>
                </a:solidFill>
              </a:rPr>
              <a:t>NSTISSC Security Model</a:t>
            </a:r>
          </a:p>
        </p:txBody>
      </p:sp>
      <p:sp>
        <p:nvSpPr>
          <p:cNvPr id="8" name="مستطيل 7"/>
          <p:cNvSpPr/>
          <p:nvPr/>
        </p:nvSpPr>
        <p:spPr>
          <a:xfrm>
            <a:off x="251520" y="6093296"/>
            <a:ext cx="8712968" cy="369332"/>
          </a:xfrm>
          <a:prstGeom prst="rect">
            <a:avLst/>
          </a:prstGeom>
        </p:spPr>
        <p:txBody>
          <a:bodyPr wrap="square">
            <a:spAutoFit/>
          </a:bodyPr>
          <a:lstStyle/>
          <a:p>
            <a:r>
              <a:rPr lang="en-US" i="1" dirty="0">
                <a:solidFill>
                  <a:schemeClr val="bg2">
                    <a:lumMod val="50000"/>
                  </a:schemeClr>
                </a:solidFill>
              </a:rPr>
              <a:t>National Security Telecommunications and Information Systems Security Committee </a:t>
            </a:r>
          </a:p>
        </p:txBody>
      </p:sp>
    </p:spTree>
    <p:extLst>
      <p:ext uri="{BB962C8B-B14F-4D97-AF65-F5344CB8AC3E}">
        <p14:creationId xmlns:p14="http://schemas.microsoft.com/office/powerpoint/2010/main" val="13060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251520" y="980728"/>
            <a:ext cx="8784976" cy="5832648"/>
          </a:xfrm>
        </p:spPr>
        <p:txBody>
          <a:bodyPr>
            <a:normAutofit fontScale="92500" lnSpcReduction="10000"/>
          </a:bodyPr>
          <a:lstStyle/>
          <a:p>
            <a:pPr algn="just">
              <a:lnSpc>
                <a:spcPct val="90000"/>
              </a:lnSpc>
              <a:defRPr/>
            </a:pPr>
            <a:r>
              <a:rPr lang="ar-SA" sz="3200" dirty="0">
                <a:latin typeface="Microsoft Uighur" pitchFamily="2" charset="-78"/>
                <a:cs typeface="Microsoft Uighur" pitchFamily="2" charset="-78"/>
              </a:rPr>
              <a:t> امن المعلومات كان فيزياءيا.</a:t>
            </a:r>
          </a:p>
          <a:p>
            <a:pPr algn="just">
              <a:lnSpc>
                <a:spcPct val="90000"/>
              </a:lnSpc>
              <a:defRPr/>
            </a:pPr>
            <a:r>
              <a:rPr lang="ar-SA" sz="3200" dirty="0">
                <a:latin typeface="Microsoft Uighur" pitchFamily="2" charset="-78"/>
                <a:cs typeface="Microsoft Uighur" pitchFamily="2" charset="-78"/>
              </a:rPr>
              <a:t>في بدايات عام 1960 مدير النظام يعمل علي مدار اليوم . </a:t>
            </a:r>
          </a:p>
          <a:p>
            <a:pPr algn="just">
              <a:lnSpc>
                <a:spcPct val="90000"/>
              </a:lnSpc>
              <a:defRPr/>
            </a:pPr>
            <a:r>
              <a:rPr lang="ar-SA" sz="3200" dirty="0">
                <a:latin typeface="Microsoft Uighur" pitchFamily="2" charset="-78"/>
                <a:cs typeface="Microsoft Uighur" pitchFamily="2" charset="-78"/>
              </a:rPr>
              <a:t>في اواسط و اواخر 1960 ظهرت </a:t>
            </a:r>
            <a:r>
              <a:rPr lang="en-US" sz="3200" dirty="0">
                <a:latin typeface="Microsoft Uighur" pitchFamily="2" charset="-78"/>
                <a:cs typeface="Microsoft Uighur" pitchFamily="2" charset="-78"/>
              </a:rPr>
              <a:t>ARPANET </a:t>
            </a:r>
            <a:r>
              <a:rPr lang="ar-SA" sz="3200" dirty="0">
                <a:latin typeface="Microsoft Uighur" pitchFamily="2" charset="-78"/>
                <a:cs typeface="Microsoft Uighur" pitchFamily="2" charset="-78"/>
              </a:rPr>
              <a:t> (مفهوم الشبكات). </a:t>
            </a:r>
          </a:p>
          <a:p>
            <a:pPr algn="just">
              <a:lnSpc>
                <a:spcPct val="90000"/>
              </a:lnSpc>
              <a:defRPr/>
            </a:pPr>
            <a:r>
              <a:rPr lang="ar-SA" sz="3200" dirty="0">
                <a:latin typeface="Microsoft Uighur" pitchFamily="2" charset="-78"/>
                <a:cs typeface="Microsoft Uighur" pitchFamily="2" charset="-78"/>
              </a:rPr>
              <a:t> في</a:t>
            </a:r>
            <a:r>
              <a:rPr lang="en-US" sz="3200" dirty="0">
                <a:latin typeface="Microsoft Uighur" pitchFamily="2" charset="-78"/>
                <a:cs typeface="Microsoft Uighur" pitchFamily="2" charset="-78"/>
              </a:rPr>
              <a:t> </a:t>
            </a:r>
            <a:r>
              <a:rPr lang="ar-SA" sz="3200" dirty="0">
                <a:latin typeface="Microsoft Uighur" pitchFamily="2" charset="-78"/>
                <a:cs typeface="Microsoft Uighur" pitchFamily="2" charset="-78"/>
              </a:rPr>
              <a:t> السبعينات (1970) </a:t>
            </a:r>
            <a:r>
              <a:rPr lang="en-US" sz="3200" dirty="0">
                <a:latin typeface="Microsoft Uighur" pitchFamily="2" charset="-78"/>
                <a:cs typeface="Microsoft Uighur" pitchFamily="2" charset="-78"/>
              </a:rPr>
              <a:t>Federal Information Processing Standards (FIPS) </a:t>
            </a:r>
            <a:r>
              <a:rPr lang="ar-SA" sz="3200" dirty="0">
                <a:latin typeface="Microsoft Uighur" pitchFamily="2" charset="-78"/>
                <a:cs typeface="Microsoft Uighur" pitchFamily="2" charset="-78"/>
              </a:rPr>
              <a:t> قدمت خوارزمية التشفير القياسية (</a:t>
            </a:r>
            <a:r>
              <a:rPr lang="en-US" sz="3200" dirty="0">
                <a:latin typeface="Microsoft Uighur" pitchFamily="2" charset="-78"/>
                <a:cs typeface="Microsoft Uighur" pitchFamily="2" charset="-78"/>
              </a:rPr>
              <a:t>DES</a:t>
            </a:r>
            <a:r>
              <a:rPr lang="ar-SA" sz="3200" dirty="0">
                <a:latin typeface="Microsoft Uighur" pitchFamily="2" charset="-78"/>
                <a:cs typeface="Microsoft Uighur" pitchFamily="2" charset="-78"/>
              </a:rPr>
              <a:t>) لحماية البيانات.</a:t>
            </a:r>
          </a:p>
          <a:p>
            <a:pPr algn="just">
              <a:lnSpc>
                <a:spcPct val="90000"/>
              </a:lnSpc>
              <a:defRPr/>
            </a:pPr>
            <a:r>
              <a:rPr lang="ar-SA" sz="3200" dirty="0">
                <a:latin typeface="Microsoft Uighur" pitchFamily="2" charset="-78"/>
                <a:cs typeface="Microsoft Uighur" pitchFamily="2" charset="-78"/>
              </a:rPr>
              <a:t>في عام 1979 تم نشر ورقتين علميتين اهتمتا بـأمن كلمات المرور و امن </a:t>
            </a:r>
            <a:r>
              <a:rPr lang="en-US" sz="3200" dirty="0">
                <a:latin typeface="Microsoft Uighur" pitchFamily="2" charset="-78"/>
                <a:cs typeface="Microsoft Uighur" pitchFamily="2" charset="-78"/>
              </a:rPr>
              <a:t>UNIX</a:t>
            </a:r>
            <a:r>
              <a:rPr lang="ar-SA" sz="3200" dirty="0">
                <a:latin typeface="Microsoft Uighur" pitchFamily="2" charset="-78"/>
                <a:cs typeface="Microsoft Uighur" pitchFamily="2" charset="-78"/>
              </a:rPr>
              <a:t> لمشاركة الانظمة البعيدة .</a:t>
            </a:r>
          </a:p>
          <a:p>
            <a:pPr algn="just">
              <a:lnSpc>
                <a:spcPct val="90000"/>
              </a:lnSpc>
              <a:defRPr/>
            </a:pPr>
            <a:r>
              <a:rPr lang="ar-SA" sz="3200" dirty="0">
                <a:latin typeface="Microsoft Uighur" pitchFamily="2" charset="-78"/>
                <a:cs typeface="Microsoft Uighur" pitchFamily="2" charset="-78"/>
              </a:rPr>
              <a:t>في الثمانينات (1980) اهتم امن المعلومات بانظمة التشغيل لتوفير الاتصال عن بعد .  </a:t>
            </a:r>
          </a:p>
          <a:p>
            <a:pPr algn="just">
              <a:lnSpc>
                <a:spcPct val="90000"/>
              </a:lnSpc>
              <a:defRPr/>
            </a:pPr>
            <a:r>
              <a:rPr lang="ar-SA" sz="3200" dirty="0">
                <a:latin typeface="Microsoft Uighur" pitchFamily="2" charset="-78"/>
                <a:cs typeface="Microsoft Uighur" pitchFamily="2" charset="-78"/>
              </a:rPr>
              <a:t>في التسعينات (</a:t>
            </a:r>
            <a:r>
              <a:rPr lang="en-US" sz="3200" dirty="0">
                <a:latin typeface="Microsoft Uighur" pitchFamily="2" charset="-78"/>
                <a:cs typeface="Microsoft Uighur" pitchFamily="2" charset="-78"/>
              </a:rPr>
              <a:t>1990</a:t>
            </a:r>
            <a:r>
              <a:rPr lang="ar-SA" sz="3200" dirty="0">
                <a:latin typeface="Microsoft Uighur" pitchFamily="2" charset="-78"/>
                <a:cs typeface="Microsoft Uighur" pitchFamily="2" charset="-78"/>
              </a:rPr>
              <a:t>) تمددت الشبكات المحلية و شبكات الانترنت مما ادي الي ظهور مهدد جديد للمعلومات التي تخزن في الانظمة البعيدة . </a:t>
            </a:r>
          </a:p>
          <a:p>
            <a:pPr algn="just">
              <a:lnSpc>
                <a:spcPct val="90000"/>
              </a:lnSpc>
              <a:defRPr/>
            </a:pPr>
            <a:r>
              <a:rPr lang="ar-SA" sz="3200" dirty="0">
                <a:latin typeface="Microsoft Uighur" pitchFamily="2" charset="-78"/>
                <a:cs typeface="Microsoft Uighur" pitchFamily="2" charset="-78"/>
              </a:rPr>
              <a:t>في 2000 الانترنت اوجد ملايين من اجهزة الحواسيب المتصلة مع بعضها الكثير منها غير امن </a:t>
            </a:r>
          </a:p>
          <a:p>
            <a:pPr algn="just">
              <a:lnSpc>
                <a:spcPct val="90000"/>
              </a:lnSpc>
              <a:defRPr/>
            </a:pPr>
            <a:r>
              <a:rPr lang="ar-SA" sz="3200" dirty="0">
                <a:latin typeface="Microsoft Uighur" pitchFamily="2" charset="-78"/>
                <a:cs typeface="Microsoft Uighur" pitchFamily="2" charset="-78"/>
              </a:rPr>
              <a:t>في الوقت الحاضر بوجود الهواتف النقالة و الاجهزة اللوحية و المعدات الاكترونية الاخري (</a:t>
            </a:r>
            <a:r>
              <a:rPr lang="en-US" sz="3200" dirty="0">
                <a:latin typeface="Microsoft Uighur" pitchFamily="2" charset="-78"/>
                <a:cs typeface="Microsoft Uighur" pitchFamily="2" charset="-78"/>
              </a:rPr>
              <a:t>IOT</a:t>
            </a:r>
            <a:r>
              <a:rPr lang="ar-SA" sz="3200" dirty="0">
                <a:latin typeface="Microsoft Uighur" pitchFamily="2" charset="-78"/>
                <a:cs typeface="Microsoft Uighur" pitchFamily="2" charset="-78"/>
              </a:rPr>
              <a:t>) ، جل الاجهزة غير امنة ووغير  محمية الامر الذي ادي الي تعقيد قضايا الامن كثيرا </a:t>
            </a:r>
          </a:p>
        </p:txBody>
      </p:sp>
      <p:sp>
        <p:nvSpPr>
          <p:cNvPr id="3" name="Slide Number Placeholder 2"/>
          <p:cNvSpPr>
            <a:spLocks noGrp="1"/>
          </p:cNvSpPr>
          <p:nvPr>
            <p:ph type="sldNum" sz="quarter" idx="12"/>
          </p:nvPr>
        </p:nvSpPr>
        <p:spPr/>
        <p:txBody>
          <a:bodyPr/>
          <a:lstStyle/>
          <a:p>
            <a:fld id="{A786A925-9AFE-4734-890B-ABA08D82016E}" type="slidenum">
              <a:rPr lang="en-US" smtClean="0"/>
              <a:pPr/>
              <a:t>5</a:t>
            </a:fld>
            <a:endParaRPr lang="en-US"/>
          </a:p>
        </p:txBody>
      </p:sp>
      <p:sp>
        <p:nvSpPr>
          <p:cNvPr id="5" name="Footer Placeholder 1"/>
          <p:cNvSpPr>
            <a:spLocks noGrp="1"/>
          </p:cNvSpPr>
          <p:nvPr>
            <p:ph type="ftr" sz="quarter" idx="11"/>
          </p:nvPr>
        </p:nvSpPr>
        <p:spPr>
          <a:xfrm>
            <a:off x="457200" y="6376244"/>
            <a:ext cx="3723184" cy="345232"/>
          </a:xfrm>
        </p:spPr>
        <p:txBody>
          <a:bodyPr/>
          <a:lstStyle/>
          <a:p>
            <a:r>
              <a:rPr lang="en-US" sz="1400" b="1" dirty="0">
                <a:solidFill>
                  <a:schemeClr val="tx1"/>
                </a:solidFill>
              </a:rPr>
              <a:t>Dr. Eltayeb Elsamani             </a:t>
            </a:r>
          </a:p>
        </p:txBody>
      </p:sp>
      <p:sp>
        <p:nvSpPr>
          <p:cNvPr id="2" name="TextBox 1">
            <a:extLst>
              <a:ext uri="{FF2B5EF4-FFF2-40B4-BE49-F238E27FC236}">
                <a16:creationId xmlns:a16="http://schemas.microsoft.com/office/drawing/2014/main" id="{51C2E643-53A6-BE92-CCEB-1DEABC0B5109}"/>
              </a:ext>
            </a:extLst>
          </p:cNvPr>
          <p:cNvSpPr txBox="1"/>
          <p:nvPr/>
        </p:nvSpPr>
        <p:spPr>
          <a:xfrm>
            <a:off x="457200" y="476672"/>
            <a:ext cx="8363272" cy="584775"/>
          </a:xfrm>
          <a:prstGeom prst="rect">
            <a:avLst/>
          </a:prstGeom>
          <a:noFill/>
        </p:spPr>
        <p:txBody>
          <a:bodyPr wrap="square">
            <a:spAutoFit/>
          </a:bodyPr>
          <a:lstStyle/>
          <a:p>
            <a:pPr algn="r" rtl="1">
              <a:spcBef>
                <a:spcPct val="0"/>
              </a:spcBef>
            </a:pPr>
            <a:r>
              <a:rPr lang="ar-SA" sz="3200" b="1" dirty="0">
                <a:solidFill>
                  <a:srgbClr val="FF0000"/>
                </a:solidFill>
                <a:latin typeface="+mj-lt"/>
                <a:ea typeface="+mj-ea"/>
                <a:cs typeface="PT Bold Heading" pitchFamily="2" charset="-78"/>
              </a:rPr>
              <a:t>تاريخ امن المعلومات </a:t>
            </a:r>
            <a:endParaRPr lang="ar-SD" sz="3200" b="1" dirty="0">
              <a:solidFill>
                <a:srgbClr val="FF0000"/>
              </a:solidFill>
              <a:latin typeface="+mj-lt"/>
              <a:ea typeface="+mj-ea"/>
              <a:cs typeface="PT Bold Heading" pitchFamily="2" charset="-78"/>
            </a:endParaRPr>
          </a:p>
        </p:txBody>
      </p:sp>
    </p:spTree>
    <p:extLst>
      <p:ext uri="{BB962C8B-B14F-4D97-AF65-F5344CB8AC3E}">
        <p14:creationId xmlns:p14="http://schemas.microsoft.com/office/powerpoint/2010/main" val="323438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Dr. Eltayeb Elsamani             </a:t>
            </a:r>
          </a:p>
        </p:txBody>
      </p:sp>
      <p:sp>
        <p:nvSpPr>
          <p:cNvPr id="5" name="Slide Number Placeholder 4"/>
          <p:cNvSpPr>
            <a:spLocks noGrp="1"/>
          </p:cNvSpPr>
          <p:nvPr>
            <p:ph type="sldNum" sz="quarter" idx="12"/>
          </p:nvPr>
        </p:nvSpPr>
        <p:spPr/>
        <p:txBody>
          <a:bodyPr/>
          <a:lstStyle/>
          <a:p>
            <a:fld id="{A786A925-9AFE-4734-890B-ABA08D82016E}" type="slidenum">
              <a:rPr lang="en-US" smtClean="0"/>
              <a:pPr/>
              <a:t>6</a:t>
            </a:fld>
            <a:endParaRPr lang="en-US"/>
          </a:p>
        </p:txBody>
      </p:sp>
      <p:sp>
        <p:nvSpPr>
          <p:cNvPr id="6" name="Title 1"/>
          <p:cNvSpPr txBox="1">
            <a:spLocks/>
          </p:cNvSpPr>
          <p:nvPr/>
        </p:nvSpPr>
        <p:spPr>
          <a:xfrm>
            <a:off x="457200" y="704850"/>
            <a:ext cx="8229600" cy="5715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ar-SA" sz="3200" b="1" dirty="0">
                <a:solidFill>
                  <a:srgbClr val="FF0000"/>
                </a:solidFill>
                <a:cs typeface="PT Bold Heading" pitchFamily="2" charset="-78"/>
              </a:rPr>
              <a:t>مكونات النظام المعلوماتي:</a:t>
            </a:r>
            <a:endParaRPr lang="en-US" sz="3200" b="1" dirty="0">
              <a:solidFill>
                <a:srgbClr val="FF0000"/>
              </a:solidFill>
              <a:cs typeface="PT Bold Heading" pitchFamily="2" charset="-78"/>
            </a:endParaRPr>
          </a:p>
        </p:txBody>
      </p:sp>
      <p:graphicFrame>
        <p:nvGraphicFramePr>
          <p:cNvPr id="7" name="Content Placeholder 3"/>
          <p:cNvGraphicFramePr>
            <a:graphicFrameLocks/>
          </p:cNvGraphicFramePr>
          <p:nvPr/>
        </p:nvGraphicFramePr>
        <p:xfrm>
          <a:off x="457200" y="1412777"/>
          <a:ext cx="8229600" cy="4911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949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10334"/>
          </a:xfrm>
        </p:spPr>
        <p:txBody>
          <a:bodyPr>
            <a:normAutofit/>
          </a:bodyPr>
          <a:lstStyle/>
          <a:p>
            <a:pPr algn="just" rtl="0"/>
            <a:r>
              <a:rPr lang="en-US" altLang="en-US" sz="2400" b="1" dirty="0">
                <a:solidFill>
                  <a:srgbClr val="FF0000"/>
                </a:solidFill>
                <a:latin typeface="+mn-lt"/>
                <a:ea typeface="+mn-ea"/>
                <a:cs typeface="+mn-cs"/>
              </a:rPr>
              <a:t>Components of an Information System </a:t>
            </a:r>
            <a:endParaRPr lang="ar-SA" altLang="en-US" sz="2400" b="1" dirty="0">
              <a:solidFill>
                <a:srgbClr val="FF0000"/>
              </a:solidFill>
              <a:latin typeface="+mn-lt"/>
              <a:ea typeface="+mn-ea"/>
              <a:cs typeface="+mn-cs"/>
            </a:endParaRPr>
          </a:p>
        </p:txBody>
      </p:sp>
      <p:sp>
        <p:nvSpPr>
          <p:cNvPr id="3" name="عنصر نائب للمحتوى 2"/>
          <p:cNvSpPr>
            <a:spLocks noGrp="1"/>
          </p:cNvSpPr>
          <p:nvPr>
            <p:ph idx="1"/>
          </p:nvPr>
        </p:nvSpPr>
        <p:spPr>
          <a:xfrm>
            <a:off x="457200" y="1357298"/>
            <a:ext cx="8229600" cy="4967302"/>
          </a:xfrm>
        </p:spPr>
        <p:txBody>
          <a:bodyPr/>
          <a:lstStyle/>
          <a:p>
            <a:pPr marL="0" indent="0" algn="just" rtl="0">
              <a:lnSpc>
                <a:spcPct val="150000"/>
              </a:lnSpc>
              <a:spcBef>
                <a:spcPct val="100000"/>
              </a:spcBef>
              <a:buClrTx/>
              <a:buNone/>
            </a:pPr>
            <a:r>
              <a:rPr lang="en-US" altLang="en-US" sz="2400" dirty="0"/>
              <a:t>Information System (IS) is entire set of software, hardware, data, people, procedures, and networks necessary to use information as a resource in the organization</a:t>
            </a:r>
          </a:p>
          <a:p>
            <a:pPr marL="457200" indent="-457200" algn="just" rtl="0">
              <a:lnSpc>
                <a:spcPct val="90000"/>
              </a:lnSpc>
              <a:buClrTx/>
              <a:buFont typeface="+mj-lt"/>
              <a:buAutoNum type="arabicPeriod"/>
            </a:pPr>
            <a:r>
              <a:rPr lang="en-US" altLang="en-US" sz="2400" i="1" dirty="0">
                <a:solidFill>
                  <a:schemeClr val="bg2">
                    <a:lumMod val="50000"/>
                  </a:schemeClr>
                </a:solidFill>
              </a:rPr>
              <a:t>Software</a:t>
            </a:r>
          </a:p>
          <a:p>
            <a:pPr lvl="1" algn="just" rtl="0">
              <a:lnSpc>
                <a:spcPct val="90000"/>
              </a:lnSpc>
              <a:buClrTx/>
            </a:pPr>
            <a:r>
              <a:rPr lang="en-US" sz="2000" dirty="0"/>
              <a:t>Perhaps most difficult to secure</a:t>
            </a:r>
          </a:p>
          <a:p>
            <a:pPr lvl="1" algn="just" rtl="0">
              <a:lnSpc>
                <a:spcPct val="90000"/>
              </a:lnSpc>
              <a:buClrTx/>
            </a:pPr>
            <a:r>
              <a:rPr lang="en-US" sz="2000" dirty="0"/>
              <a:t>Easy target</a:t>
            </a:r>
          </a:p>
          <a:p>
            <a:pPr marL="457200" indent="-457200" algn="just" rtl="0">
              <a:lnSpc>
                <a:spcPct val="90000"/>
              </a:lnSpc>
              <a:buClrTx/>
              <a:buFont typeface="+mj-lt"/>
              <a:buAutoNum type="arabicPeriod"/>
            </a:pPr>
            <a:r>
              <a:rPr lang="en-US" altLang="en-US" sz="2400" i="1" dirty="0">
                <a:solidFill>
                  <a:schemeClr val="bg2">
                    <a:lumMod val="50000"/>
                  </a:schemeClr>
                </a:solidFill>
              </a:rPr>
              <a:t>Hardware</a:t>
            </a:r>
          </a:p>
          <a:p>
            <a:pPr lvl="1" algn="just" rtl="0">
              <a:lnSpc>
                <a:spcPct val="90000"/>
              </a:lnSpc>
              <a:buClrTx/>
            </a:pPr>
            <a:r>
              <a:rPr lang="en-US" sz="2000" dirty="0"/>
              <a:t>Physical security policies </a:t>
            </a:r>
          </a:p>
          <a:p>
            <a:pPr lvl="1" algn="just" rtl="0">
              <a:lnSpc>
                <a:spcPct val="90000"/>
              </a:lnSpc>
              <a:buClrTx/>
            </a:pPr>
            <a:r>
              <a:rPr lang="en-US" sz="2000" dirty="0"/>
              <a:t>Securing physical location important</a:t>
            </a:r>
          </a:p>
          <a:p>
            <a:pPr lvl="1" algn="just" rtl="0">
              <a:lnSpc>
                <a:spcPct val="90000"/>
              </a:lnSpc>
              <a:buClrTx/>
            </a:pPr>
            <a:r>
              <a:rPr lang="en-US" sz="2000" dirty="0"/>
              <a:t>Laptops</a:t>
            </a:r>
          </a:p>
          <a:p>
            <a:pPr lvl="1" algn="just" rtl="0">
              <a:lnSpc>
                <a:spcPct val="90000"/>
              </a:lnSpc>
              <a:buClrTx/>
            </a:pPr>
            <a:r>
              <a:rPr lang="en-US" sz="2000" dirty="0"/>
              <a:t>Flash memory</a:t>
            </a:r>
            <a:endParaRPr lang="en-US" altLang="en-US" sz="2000" dirty="0"/>
          </a:p>
        </p:txBody>
      </p:sp>
      <p:sp>
        <p:nvSpPr>
          <p:cNvPr id="4" name="عنصر نائب للتذييل 3"/>
          <p:cNvSpPr>
            <a:spLocks noGrp="1"/>
          </p:cNvSpPr>
          <p:nvPr>
            <p:ph type="ftr" sz="quarter" idx="11"/>
          </p:nvPr>
        </p:nvSpPr>
        <p:spPr/>
        <p:txBody>
          <a:bodyPr/>
          <a:lstStyle/>
          <a:p>
            <a:r>
              <a:rPr lang="en-US"/>
              <a:t>Dr. Eltayeb Elsamani             </a:t>
            </a:r>
          </a:p>
        </p:txBody>
      </p:sp>
      <p:sp>
        <p:nvSpPr>
          <p:cNvPr id="5" name="عنصر نائب لرقم الشريحة 4"/>
          <p:cNvSpPr>
            <a:spLocks noGrp="1"/>
          </p:cNvSpPr>
          <p:nvPr>
            <p:ph type="sldNum" sz="quarter" idx="12"/>
          </p:nvPr>
        </p:nvSpPr>
        <p:spPr/>
        <p:txBody>
          <a:bodyPr/>
          <a:lstStyle/>
          <a:p>
            <a:fld id="{A786A925-9AFE-4734-890B-ABA08D82016E}" type="slidenum">
              <a:rPr lang="en-US" smtClean="0"/>
              <a:pPr/>
              <a:t>7</a:t>
            </a:fld>
            <a:endParaRPr lang="en-US"/>
          </a:p>
        </p:txBody>
      </p:sp>
    </p:spTree>
    <p:extLst>
      <p:ext uri="{BB962C8B-B14F-4D97-AF65-F5344CB8AC3E}">
        <p14:creationId xmlns:p14="http://schemas.microsoft.com/office/powerpoint/2010/main" val="2115221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714356"/>
            <a:ext cx="8229600" cy="510334"/>
          </a:xfrm>
        </p:spPr>
        <p:txBody>
          <a:bodyPr>
            <a:normAutofit/>
          </a:bodyPr>
          <a:lstStyle/>
          <a:p>
            <a:pPr algn="just" rtl="0"/>
            <a:r>
              <a:rPr lang="en-US" altLang="en-US" sz="2600" b="1" dirty="0">
                <a:solidFill>
                  <a:srgbClr val="FF0000"/>
                </a:solidFill>
                <a:latin typeface="+mn-lt"/>
                <a:ea typeface="+mn-ea"/>
                <a:cs typeface="+mn-cs"/>
              </a:rPr>
              <a:t> Components of an Information System (Cont.)</a:t>
            </a:r>
            <a:endParaRPr lang="ar-SA" altLang="en-US" sz="2600" b="1" dirty="0">
              <a:solidFill>
                <a:srgbClr val="FF0000"/>
              </a:solidFill>
              <a:latin typeface="+mn-lt"/>
              <a:ea typeface="+mn-ea"/>
              <a:cs typeface="+mn-cs"/>
            </a:endParaRPr>
          </a:p>
        </p:txBody>
      </p:sp>
      <p:sp>
        <p:nvSpPr>
          <p:cNvPr id="3" name="عنصر نائب للمحتوى 2"/>
          <p:cNvSpPr>
            <a:spLocks noGrp="1"/>
          </p:cNvSpPr>
          <p:nvPr>
            <p:ph idx="1"/>
          </p:nvPr>
        </p:nvSpPr>
        <p:spPr>
          <a:xfrm>
            <a:off x="457200" y="1214422"/>
            <a:ext cx="8686800" cy="5286412"/>
          </a:xfrm>
        </p:spPr>
        <p:txBody>
          <a:bodyPr>
            <a:normAutofit fontScale="92500" lnSpcReduction="20000"/>
          </a:bodyPr>
          <a:lstStyle/>
          <a:p>
            <a:pPr marL="514350" indent="-514350" algn="l" rtl="0">
              <a:lnSpc>
                <a:spcPct val="150000"/>
              </a:lnSpc>
              <a:buClrTx/>
              <a:buFont typeface="+mj-lt"/>
              <a:buAutoNum type="arabicPeriod" startAt="3"/>
            </a:pPr>
            <a:r>
              <a:rPr lang="en-US" altLang="en-US" i="1" dirty="0">
                <a:solidFill>
                  <a:schemeClr val="bg2">
                    <a:lumMod val="50000"/>
                  </a:schemeClr>
                </a:solidFill>
              </a:rPr>
              <a:t>Data</a:t>
            </a:r>
          </a:p>
          <a:p>
            <a:pPr lvl="1" algn="l" rtl="0">
              <a:lnSpc>
                <a:spcPct val="150000"/>
              </a:lnSpc>
              <a:buClrTx/>
            </a:pPr>
            <a:r>
              <a:rPr lang="en-US" sz="2000" dirty="0"/>
              <a:t>Often most valuable asset</a:t>
            </a:r>
          </a:p>
          <a:p>
            <a:pPr lvl="1" algn="l" rtl="0">
              <a:lnSpc>
                <a:spcPct val="150000"/>
              </a:lnSpc>
              <a:buClrTx/>
            </a:pPr>
            <a:r>
              <a:rPr lang="en-US" sz="2000" dirty="0"/>
              <a:t>Main target of intentional attacks</a:t>
            </a:r>
          </a:p>
          <a:p>
            <a:pPr marL="514350" indent="-514350" algn="l" rtl="0">
              <a:lnSpc>
                <a:spcPct val="150000"/>
              </a:lnSpc>
              <a:buClrTx/>
              <a:buFont typeface="+mj-lt"/>
              <a:buAutoNum type="arabicPeriod" startAt="3"/>
            </a:pPr>
            <a:r>
              <a:rPr lang="en-US" altLang="en-US" i="1" dirty="0">
                <a:solidFill>
                  <a:schemeClr val="bg2">
                    <a:lumMod val="50000"/>
                  </a:schemeClr>
                </a:solidFill>
              </a:rPr>
              <a:t>People</a:t>
            </a:r>
          </a:p>
          <a:p>
            <a:pPr lvl="1" algn="l" rtl="0">
              <a:lnSpc>
                <a:spcPct val="150000"/>
              </a:lnSpc>
              <a:buClrTx/>
            </a:pPr>
            <a:r>
              <a:rPr lang="en-US" sz="2000" dirty="0"/>
              <a:t>Weakest link</a:t>
            </a:r>
          </a:p>
          <a:p>
            <a:pPr lvl="1" algn="l" rtl="0">
              <a:lnSpc>
                <a:spcPct val="150000"/>
              </a:lnSpc>
              <a:buClrTx/>
            </a:pPr>
            <a:r>
              <a:rPr lang="en-US" sz="2000" dirty="0"/>
              <a:t>Social engineering</a:t>
            </a:r>
          </a:p>
          <a:p>
            <a:pPr lvl="1" algn="l" rtl="0">
              <a:lnSpc>
                <a:spcPct val="150000"/>
              </a:lnSpc>
              <a:buClrTx/>
            </a:pPr>
            <a:r>
              <a:rPr lang="en-US" sz="2000" dirty="0"/>
              <a:t>Must be well trained and informed</a:t>
            </a:r>
          </a:p>
          <a:p>
            <a:pPr marL="514350" indent="-514350" algn="l" rtl="0">
              <a:lnSpc>
                <a:spcPct val="150000"/>
              </a:lnSpc>
              <a:buClrTx/>
              <a:buFont typeface="+mj-lt"/>
              <a:buAutoNum type="arabicPeriod" startAt="3"/>
            </a:pPr>
            <a:r>
              <a:rPr lang="en-US" altLang="en-US" i="1" dirty="0">
                <a:solidFill>
                  <a:schemeClr val="bg2">
                    <a:lumMod val="50000"/>
                  </a:schemeClr>
                </a:solidFill>
              </a:rPr>
              <a:t>Procedures</a:t>
            </a:r>
          </a:p>
          <a:p>
            <a:pPr lvl="1" algn="l" rtl="0">
              <a:lnSpc>
                <a:spcPct val="150000"/>
              </a:lnSpc>
              <a:buClrTx/>
            </a:pPr>
            <a:r>
              <a:rPr lang="en-US" sz="2000" dirty="0"/>
              <a:t>Threat to integrity of data</a:t>
            </a:r>
          </a:p>
          <a:p>
            <a:pPr marL="514350" indent="-514350" algn="l" rtl="0">
              <a:lnSpc>
                <a:spcPct val="150000"/>
              </a:lnSpc>
              <a:buClrTx/>
              <a:buFont typeface="+mj-lt"/>
              <a:buAutoNum type="arabicPeriod" startAt="3"/>
            </a:pPr>
            <a:r>
              <a:rPr lang="en-US" altLang="en-US" i="1" dirty="0">
                <a:solidFill>
                  <a:schemeClr val="bg2">
                    <a:lumMod val="50000"/>
                  </a:schemeClr>
                </a:solidFill>
              </a:rPr>
              <a:t>Networks</a:t>
            </a:r>
          </a:p>
          <a:p>
            <a:pPr lvl="1" algn="l" rtl="0">
              <a:lnSpc>
                <a:spcPct val="150000"/>
              </a:lnSpc>
              <a:buClrTx/>
            </a:pPr>
            <a:r>
              <a:rPr lang="en-US" sz="2000" dirty="0"/>
              <a:t>Locks and keys won’t work. </a:t>
            </a:r>
          </a:p>
        </p:txBody>
      </p:sp>
      <p:sp>
        <p:nvSpPr>
          <p:cNvPr id="4" name="عنصر نائب للتذييل 3"/>
          <p:cNvSpPr>
            <a:spLocks noGrp="1"/>
          </p:cNvSpPr>
          <p:nvPr>
            <p:ph type="ftr" sz="quarter" idx="11"/>
          </p:nvPr>
        </p:nvSpPr>
        <p:spPr/>
        <p:txBody>
          <a:bodyPr/>
          <a:lstStyle/>
          <a:p>
            <a:r>
              <a:rPr lang="en-US"/>
              <a:t>Dr. Eltayeb Elsamani             </a:t>
            </a:r>
          </a:p>
        </p:txBody>
      </p:sp>
      <p:sp>
        <p:nvSpPr>
          <p:cNvPr id="5" name="عنصر نائب لرقم الشريحة 4"/>
          <p:cNvSpPr>
            <a:spLocks noGrp="1"/>
          </p:cNvSpPr>
          <p:nvPr>
            <p:ph type="sldNum" sz="quarter" idx="12"/>
          </p:nvPr>
        </p:nvSpPr>
        <p:spPr/>
        <p:txBody>
          <a:bodyPr/>
          <a:lstStyle/>
          <a:p>
            <a:fld id="{A786A925-9AFE-4734-890B-ABA08D82016E}" type="slidenum">
              <a:rPr lang="en-US" smtClean="0"/>
              <a:pPr/>
              <a:t>8</a:t>
            </a:fld>
            <a:endParaRPr lang="en-US"/>
          </a:p>
        </p:txBody>
      </p:sp>
    </p:spTree>
    <p:extLst>
      <p:ext uri="{BB962C8B-B14F-4D97-AF65-F5344CB8AC3E}">
        <p14:creationId xmlns:p14="http://schemas.microsoft.com/office/powerpoint/2010/main" val="3267430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86A925-9AFE-4734-890B-ABA08D82016E}" type="slidenum">
              <a:rPr lang="en-US" smtClean="0"/>
              <a:pPr/>
              <a:t>9</a:t>
            </a:fld>
            <a:endParaRPr lang="en-US"/>
          </a:p>
        </p:txBody>
      </p:sp>
      <p:sp>
        <p:nvSpPr>
          <p:cNvPr id="6" name="Rectangle 5"/>
          <p:cNvSpPr/>
          <p:nvPr/>
        </p:nvSpPr>
        <p:spPr>
          <a:xfrm>
            <a:off x="357158" y="949844"/>
            <a:ext cx="8424936" cy="5201424"/>
          </a:xfrm>
          <a:prstGeom prst="rect">
            <a:avLst/>
          </a:prstGeom>
        </p:spPr>
        <p:txBody>
          <a:bodyPr wrap="square">
            <a:spAutoFit/>
          </a:bodyPr>
          <a:lstStyle/>
          <a:p>
            <a:pPr algn="r" rtl="1">
              <a:spcBef>
                <a:spcPct val="0"/>
              </a:spcBef>
            </a:pPr>
            <a:r>
              <a:rPr lang="ar-SA" altLang="en-US" sz="3200" b="1" dirty="0">
                <a:solidFill>
                  <a:srgbClr val="FF0000"/>
                </a:solidFill>
                <a:latin typeface="+mj-lt"/>
                <a:ea typeface="+mj-ea"/>
                <a:cs typeface="PT Bold Heading" pitchFamily="2" charset="-78"/>
              </a:rPr>
              <a:t>ما هو الامن ؟ </a:t>
            </a:r>
          </a:p>
          <a:p>
            <a:pPr algn="just" rtl="1"/>
            <a:r>
              <a:rPr lang="ar-SA" altLang="en-US" sz="3000" dirty="0">
                <a:cs typeface="Akhbar MT" pitchFamily="2" charset="-78"/>
              </a:rPr>
              <a:t>المنظمات الناجحة يكون لديها اكثر من مستوي (طبقة) حماية ، مثل : </a:t>
            </a:r>
          </a:p>
          <a:p>
            <a:pPr marL="457200" indent="-457200" algn="just" rtl="1">
              <a:lnSpc>
                <a:spcPct val="150000"/>
              </a:lnSpc>
              <a:buFont typeface="Arial" pitchFamily="34" charset="0"/>
              <a:buChar char="•"/>
            </a:pPr>
            <a:r>
              <a:rPr lang="ar-SA" altLang="en-US" sz="3000" dirty="0">
                <a:cs typeface="Akhbar MT" pitchFamily="2" charset="-78"/>
              </a:rPr>
              <a:t>الامن الفيزيائي . </a:t>
            </a:r>
          </a:p>
          <a:p>
            <a:pPr marL="457200" indent="-457200" algn="just" rtl="1">
              <a:lnSpc>
                <a:spcPct val="150000"/>
              </a:lnSpc>
              <a:buFont typeface="Arial" pitchFamily="34" charset="0"/>
              <a:buChar char="•"/>
            </a:pPr>
            <a:r>
              <a:rPr lang="ar-SA" altLang="en-US" sz="3000" dirty="0">
                <a:cs typeface="Akhbar MT" pitchFamily="2" charset="-78"/>
              </a:rPr>
              <a:t>الامن الشخصي . </a:t>
            </a:r>
          </a:p>
          <a:p>
            <a:pPr marL="457200" indent="-457200" algn="just" rtl="1">
              <a:lnSpc>
                <a:spcPct val="150000"/>
              </a:lnSpc>
              <a:buFont typeface="Arial" pitchFamily="34" charset="0"/>
              <a:buChar char="•"/>
            </a:pPr>
            <a:r>
              <a:rPr lang="ar-SA" altLang="en-US" sz="3000" dirty="0">
                <a:cs typeface="Akhbar MT" pitchFamily="2" charset="-78"/>
              </a:rPr>
              <a:t>امن العمليات. </a:t>
            </a:r>
          </a:p>
          <a:p>
            <a:pPr marL="457200" indent="-457200" algn="just" rtl="1">
              <a:lnSpc>
                <a:spcPct val="150000"/>
              </a:lnSpc>
              <a:buFont typeface="Arial" pitchFamily="34" charset="0"/>
              <a:buChar char="•"/>
            </a:pPr>
            <a:r>
              <a:rPr lang="ar-SA" altLang="en-US" sz="3000" dirty="0">
                <a:cs typeface="Akhbar MT" pitchFamily="2" charset="-78"/>
              </a:rPr>
              <a:t>امن الاتصالات .</a:t>
            </a:r>
          </a:p>
          <a:p>
            <a:pPr marL="457200" indent="-457200" algn="just" rtl="1">
              <a:lnSpc>
                <a:spcPct val="150000"/>
              </a:lnSpc>
              <a:buFont typeface="Arial" pitchFamily="34" charset="0"/>
              <a:buChar char="•"/>
            </a:pPr>
            <a:r>
              <a:rPr lang="ar-SA" altLang="en-US" sz="3000" dirty="0">
                <a:cs typeface="Akhbar MT" pitchFamily="2" charset="-78"/>
              </a:rPr>
              <a:t>امن الشبكة . </a:t>
            </a:r>
          </a:p>
          <a:p>
            <a:pPr marL="457200" indent="-457200" algn="just" rtl="1">
              <a:lnSpc>
                <a:spcPct val="150000"/>
              </a:lnSpc>
              <a:buFont typeface="Arial" pitchFamily="34" charset="0"/>
              <a:buChar char="•"/>
            </a:pPr>
            <a:r>
              <a:rPr lang="ar-SA" altLang="en-US" sz="3000" dirty="0">
                <a:cs typeface="Akhbar MT" pitchFamily="2" charset="-78"/>
              </a:rPr>
              <a:t>امن المعلومات .</a:t>
            </a:r>
          </a:p>
        </p:txBody>
      </p:sp>
      <p:sp>
        <p:nvSpPr>
          <p:cNvPr id="7" name="Footer Placeholder 1"/>
          <p:cNvSpPr>
            <a:spLocks noGrp="1"/>
          </p:cNvSpPr>
          <p:nvPr>
            <p:ph type="ftr" sz="quarter" idx="11"/>
          </p:nvPr>
        </p:nvSpPr>
        <p:spPr>
          <a:xfrm>
            <a:off x="323528" y="6309320"/>
            <a:ext cx="3352800" cy="365125"/>
          </a:xfrm>
        </p:spPr>
        <p:txBody>
          <a:bodyPr/>
          <a:lstStyle/>
          <a:p>
            <a:r>
              <a:rPr lang="en-US" sz="1400">
                <a:solidFill>
                  <a:schemeClr val="tx1"/>
                </a:solidFill>
              </a:rPr>
              <a:t>Dr. Eltayeb Elsamani             </a:t>
            </a:r>
            <a:endParaRPr lang="en-US" sz="1400" dirty="0">
              <a:solidFill>
                <a:schemeClr val="tx1"/>
              </a:solidFill>
            </a:endParaRPr>
          </a:p>
        </p:txBody>
      </p:sp>
    </p:spTree>
    <p:extLst>
      <p:ext uri="{BB962C8B-B14F-4D97-AF65-F5344CB8AC3E}">
        <p14:creationId xmlns:p14="http://schemas.microsoft.com/office/powerpoint/2010/main" val="2508434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2380</TotalTime>
  <Words>2422</Words>
  <Application>Microsoft Office PowerPoint</Application>
  <PresentationFormat>On-screen Show (4:3)</PresentationFormat>
  <Paragraphs>287</Paragraphs>
  <Slides>28</Slides>
  <Notes>12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28</vt:i4>
      </vt:variant>
    </vt:vector>
  </HeadingPairs>
  <TitlesOfParts>
    <vt:vector size="41" baseType="lpstr">
      <vt:lpstr>Akhbar MT</vt:lpstr>
      <vt:lpstr>Arabic Typesetting</vt:lpstr>
      <vt:lpstr>Arial</vt:lpstr>
      <vt:lpstr>Calibri</vt:lpstr>
      <vt:lpstr>Constantia</vt:lpstr>
      <vt:lpstr>Helvetica</vt:lpstr>
      <vt:lpstr>Lucida Sans Unicode</vt:lpstr>
      <vt:lpstr>Microsoft Uighur</vt:lpstr>
      <vt:lpstr>PT Bold Heading</vt:lpstr>
      <vt:lpstr>Times-Roman</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Components of an Information System </vt:lpstr>
      <vt:lpstr> Components of an Information System (Cont.)</vt:lpstr>
      <vt:lpstr>PowerPoint Presentation</vt:lpstr>
      <vt:lpstr>PowerPoint Presentation</vt:lpstr>
      <vt:lpstr>عناصر امن المعلومات (CIA and others)</vt:lpstr>
      <vt:lpstr>اهداف امن المعلومات</vt:lpstr>
      <vt:lpstr>PowerPoint Presentation</vt:lpstr>
      <vt:lpstr>عمليات الامن</vt:lpstr>
      <vt:lpstr>عمليات الامن</vt:lpstr>
      <vt:lpstr>PowerPoint Presentation</vt:lpstr>
      <vt:lpstr>PowerPoint Presentation</vt:lpstr>
      <vt:lpstr>PowerPoint Presentation</vt:lpstr>
      <vt:lpstr>PowerPoint Presentation</vt:lpstr>
      <vt:lpstr>جوانب الامن</vt:lpstr>
      <vt:lpstr>PowerPoint Presentation</vt:lpstr>
      <vt:lpstr>Passive Attacks</vt:lpstr>
      <vt:lpstr>Active Attacks</vt:lpstr>
      <vt:lpstr>جوانب الامن</vt:lpstr>
      <vt:lpstr>جوانب الامن</vt:lpstr>
      <vt:lpstr>العناصر الضرورية لشن الهجمات الاكترونية </vt:lpstr>
      <vt:lpstr>PowerPoint Presentation</vt:lpstr>
      <vt:lpstr>Home work 1: </vt:lpstr>
    </vt:vector>
  </TitlesOfParts>
  <Company>Jordan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Assessment</dc:title>
  <dc:creator>Jordan</dc:creator>
  <cp:lastModifiedBy>Dr. Eltyeb</cp:lastModifiedBy>
  <cp:revision>479</cp:revision>
  <cp:lastPrinted>2012-09-04T10:09:03Z</cp:lastPrinted>
  <dcterms:created xsi:type="dcterms:W3CDTF">2011-09-13T05:36:56Z</dcterms:created>
  <dcterms:modified xsi:type="dcterms:W3CDTF">2024-08-24T02:17:00Z</dcterms:modified>
</cp:coreProperties>
</file>